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73f91c308824197" /><Relationship Type="http://schemas.openxmlformats.org/officeDocument/2006/relationships/extended-properties" Target="/docProps/app.xml" Id="Re33b8f4de97e49cc" /><Relationship Type="http://schemas.openxmlformats.org/officeDocument/2006/relationships/officeDocument" Target="/ppt/presentation.xml" Id="R531c7b1ba81d43bf" /></Relationships>
</file>

<file path=ppt/presentation.xml><?xml version="1.0" encoding="utf-8"?>
<p:presentation xmlns:p="http://schemas.openxmlformats.org/presentationml/2006/main">
  <p:sldMasterIdLst>
    <p:sldMasterId xmlns:r="http://schemas.openxmlformats.org/officeDocument/2006/relationships" id="2147483648" r:id="Rd72971b6fd924cc1"/>
  </p:sldMasterIdLst>
  <p:notesMasterIdLst>
    <p:notesMasterId xmlns:r="http://schemas.openxmlformats.org/officeDocument/2006/relationships" r:id="Rca2a57e4d9514e40"/>
  </p:notesMasterIdLst>
  <p:sldIdLst>
    <p:sldId xmlns:r="http://schemas.openxmlformats.org/officeDocument/2006/relationships" id="256" r:id="R791460a68eaf4233"/>
    <p:sldId xmlns:r="http://schemas.openxmlformats.org/officeDocument/2006/relationships" id="257" r:id="R7f235086f6c24d0c"/>
    <p:sldId xmlns:r="http://schemas.openxmlformats.org/officeDocument/2006/relationships" id="258" r:id="R1676529e19684c7f"/>
    <p:sldId xmlns:r="http://schemas.openxmlformats.org/officeDocument/2006/relationships" id="259" r:id="R7108057782d34b7e"/>
    <p:sldId xmlns:r="http://schemas.openxmlformats.org/officeDocument/2006/relationships" id="260" r:id="R84ebea5df22e4efa"/>
    <p:sldId xmlns:r="http://schemas.openxmlformats.org/officeDocument/2006/relationships" id="261" r:id="R78d31653961c4dad"/>
    <p:sldId xmlns:r="http://schemas.openxmlformats.org/officeDocument/2006/relationships" id="262" r:id="R0a0581cd34664002"/>
    <p:sldId xmlns:r="http://schemas.openxmlformats.org/officeDocument/2006/relationships" id="263" r:id="R0a602aaa09484b85"/>
    <p:sldId xmlns:r="http://schemas.openxmlformats.org/officeDocument/2006/relationships" id="264" r:id="Ra4a311e1e15949f5"/>
    <p:sldId xmlns:r="http://schemas.openxmlformats.org/officeDocument/2006/relationships" id="265" r:id="Rd3f5bddb6fc14613"/>
    <p:sldId xmlns:r="http://schemas.openxmlformats.org/officeDocument/2006/relationships" id="266" r:id="Re3da98a711e04a01"/>
    <p:sldId xmlns:r="http://schemas.openxmlformats.org/officeDocument/2006/relationships" id="267" r:id="R4af366a9a4404c08"/>
    <p:sldId xmlns:r="http://schemas.openxmlformats.org/officeDocument/2006/relationships" id="268" r:id="R9126b1d4e1b84bcf"/>
    <p:sldId xmlns:r="http://schemas.openxmlformats.org/officeDocument/2006/relationships" id="269" r:id="R7f5a6e6cd62b4ba2"/>
    <p:sldId xmlns:r="http://schemas.openxmlformats.org/officeDocument/2006/relationships" id="270" r:id="R9f2dd696a54f4dca"/>
    <p:sldId xmlns:r="http://schemas.openxmlformats.org/officeDocument/2006/relationships" id="271" r:id="R00d4218df89c4a06"/>
    <p:sldId xmlns:r="http://schemas.openxmlformats.org/officeDocument/2006/relationships" id="272" r:id="R1bd1b47a491e48d4"/>
    <p:sldId xmlns:r="http://schemas.openxmlformats.org/officeDocument/2006/relationships" id="273" r:id="Rcc4383d3838a4c57"/>
    <p:sldId xmlns:r="http://schemas.openxmlformats.org/officeDocument/2006/relationships" id="274" r:id="R838f21acc33f489c"/>
    <p:sldId xmlns:r="http://schemas.openxmlformats.org/officeDocument/2006/relationships" id="275" r:id="R73932dcc6ada4134"/>
    <p:sldId xmlns:r="http://schemas.openxmlformats.org/officeDocument/2006/relationships" id="276" r:id="R73fcb641bdab47f1"/>
    <p:sldId xmlns:r="http://schemas.openxmlformats.org/officeDocument/2006/relationships" id="277" r:id="R3ee6d610b28f4724"/>
    <p:sldId xmlns:r="http://schemas.openxmlformats.org/officeDocument/2006/relationships" id="278" r:id="Raca8ee09d1b3493d"/>
    <p:sldId xmlns:r="http://schemas.openxmlformats.org/officeDocument/2006/relationships" id="279" r:id="R620a9c50765349f6"/>
    <p:sldId xmlns:r="http://schemas.openxmlformats.org/officeDocument/2006/relationships" id="280" r:id="R6cfcf8501b094980"/>
    <p:sldId xmlns:r="http://schemas.openxmlformats.org/officeDocument/2006/relationships" id="281" r:id="R11fdf0d314534627"/>
    <p:sldId xmlns:r="http://schemas.openxmlformats.org/officeDocument/2006/relationships" id="282" r:id="R4446f21799bc4176"/>
    <p:sldId xmlns:r="http://schemas.openxmlformats.org/officeDocument/2006/relationships" id="283" r:id="R5530ff921b2a4a9d"/>
    <p:sldId xmlns:r="http://schemas.openxmlformats.org/officeDocument/2006/relationships" id="284" r:id="R9c07772e6c3645f5"/>
    <p:sldId xmlns:r="http://schemas.openxmlformats.org/officeDocument/2006/relationships" id="285" r:id="Rad93811e2bc34c1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92beafd126f64769" /><Relationship Type="http://schemas.openxmlformats.org/officeDocument/2006/relationships/slideMaster" Target="/ppt/slideMasters/slideMaster1.xml" Id="Rd72971b6fd924cc1" /><Relationship Type="http://schemas.openxmlformats.org/officeDocument/2006/relationships/notesMaster" Target="/ppt/notesMasters/notesMaster1.xml" Id="Rca2a57e4d9514e40" /><Relationship Type="http://schemas.openxmlformats.org/officeDocument/2006/relationships/presProps" Target="/ppt/presProps.xml" Id="R6843385d70bd4413" /><Relationship Type="http://schemas.openxmlformats.org/officeDocument/2006/relationships/viewProps" Target="/ppt/viewProps.xml" Id="Rf214518ebcf441a4" /><Relationship Type="http://schemas.openxmlformats.org/officeDocument/2006/relationships/tableStyles" Target="/ppt/tableStyles.xml" Id="Rd91986adaf664cec" /><Relationship Type="http://schemas.openxmlformats.org/officeDocument/2006/relationships/slide" Target="/ppt/slides/slide1.xml" Id="R791460a68eaf4233" /><Relationship Type="http://schemas.openxmlformats.org/officeDocument/2006/relationships/slide" Target="/ppt/slides/slide2.xml" Id="R7f235086f6c24d0c" /><Relationship Type="http://schemas.openxmlformats.org/officeDocument/2006/relationships/slide" Target="/ppt/slides/slide3.xml" Id="R1676529e19684c7f" /><Relationship Type="http://schemas.openxmlformats.org/officeDocument/2006/relationships/slide" Target="/ppt/slides/slide4.xml" Id="R7108057782d34b7e" /><Relationship Type="http://schemas.openxmlformats.org/officeDocument/2006/relationships/slide" Target="/ppt/slides/slide5.xml" Id="R84ebea5df22e4efa" /><Relationship Type="http://schemas.openxmlformats.org/officeDocument/2006/relationships/slide" Target="/ppt/slides/slide6.xml" Id="R78d31653961c4dad" /><Relationship Type="http://schemas.openxmlformats.org/officeDocument/2006/relationships/slide" Target="/ppt/slides/slide7.xml" Id="R0a0581cd34664002" /><Relationship Type="http://schemas.openxmlformats.org/officeDocument/2006/relationships/slide" Target="/ppt/slides/slide8.xml" Id="R0a602aaa09484b85" /><Relationship Type="http://schemas.openxmlformats.org/officeDocument/2006/relationships/slide" Target="/ppt/slides/slide9.xml" Id="Ra4a311e1e15949f5" /><Relationship Type="http://schemas.openxmlformats.org/officeDocument/2006/relationships/slide" Target="/ppt/slides/slide10.xml" Id="Rd3f5bddb6fc14613" /><Relationship Type="http://schemas.openxmlformats.org/officeDocument/2006/relationships/slide" Target="/ppt/slides/slide11.xml" Id="Re3da98a711e04a01" /><Relationship Type="http://schemas.openxmlformats.org/officeDocument/2006/relationships/slide" Target="/ppt/slides/slide12.xml" Id="R4af366a9a4404c08" /><Relationship Type="http://schemas.openxmlformats.org/officeDocument/2006/relationships/slide" Target="/ppt/slides/slide13.xml" Id="R9126b1d4e1b84bcf" /><Relationship Type="http://schemas.openxmlformats.org/officeDocument/2006/relationships/slide" Target="/ppt/slides/slide14.xml" Id="R7f5a6e6cd62b4ba2" /><Relationship Type="http://schemas.openxmlformats.org/officeDocument/2006/relationships/slide" Target="/ppt/slides/slide15.xml" Id="R9f2dd696a54f4dca" /><Relationship Type="http://schemas.openxmlformats.org/officeDocument/2006/relationships/slide" Target="/ppt/slides/slide16.xml" Id="R00d4218df89c4a06" /><Relationship Type="http://schemas.openxmlformats.org/officeDocument/2006/relationships/slide" Target="/ppt/slides/slide17.xml" Id="R1bd1b47a491e48d4" /><Relationship Type="http://schemas.openxmlformats.org/officeDocument/2006/relationships/slide" Target="/ppt/slides/slide18.xml" Id="Rcc4383d3838a4c57" /><Relationship Type="http://schemas.openxmlformats.org/officeDocument/2006/relationships/slide" Target="/ppt/slides/slide19.xml" Id="R838f21acc33f489c" /><Relationship Type="http://schemas.openxmlformats.org/officeDocument/2006/relationships/slide" Target="/ppt/slides/slide20.xml" Id="R73932dcc6ada4134" /><Relationship Type="http://schemas.openxmlformats.org/officeDocument/2006/relationships/slide" Target="/ppt/slides/slide21.xml" Id="R73fcb641bdab47f1" /><Relationship Type="http://schemas.openxmlformats.org/officeDocument/2006/relationships/slide" Target="/ppt/slides/slide22.xml" Id="R3ee6d610b28f4724" /><Relationship Type="http://schemas.openxmlformats.org/officeDocument/2006/relationships/slide" Target="/ppt/slides/slide23.xml" Id="Raca8ee09d1b3493d" /><Relationship Type="http://schemas.openxmlformats.org/officeDocument/2006/relationships/slide" Target="/ppt/slides/slide24.xml" Id="R620a9c50765349f6" /><Relationship Type="http://schemas.openxmlformats.org/officeDocument/2006/relationships/slide" Target="/ppt/slides/slide25.xml" Id="R6cfcf8501b094980" /><Relationship Type="http://schemas.openxmlformats.org/officeDocument/2006/relationships/slide" Target="/ppt/slides/slide26.xml" Id="R11fdf0d314534627" /><Relationship Type="http://schemas.openxmlformats.org/officeDocument/2006/relationships/slide" Target="/ppt/slides/slide27.xml" Id="R4446f21799bc4176" /><Relationship Type="http://schemas.openxmlformats.org/officeDocument/2006/relationships/slide" Target="/ppt/slides/slide28.xml" Id="R5530ff921b2a4a9d" /><Relationship Type="http://schemas.openxmlformats.org/officeDocument/2006/relationships/slide" Target="/ppt/slides/slide29.xml" Id="R9c07772e6c3645f5" /><Relationship Type="http://schemas.openxmlformats.org/officeDocument/2006/relationships/slide" Target="/ppt/slides/slide30.xml" Id="Rad93811e2bc34c1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a1dcaffbe0c41f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c4f1527a2ba4b90" /><Relationship Type="http://schemas.openxmlformats.org/officeDocument/2006/relationships/notesMaster" Target="/ppt/notesMasters/notesMaster1.xml" Id="Rd8690dd8f07348eb" /></Relationships>
</file>

<file path=ppt/notesSlides/_rels/notesSlide2.xml.rels>&#65279;<?xml version="1.0" encoding="utf-8"?><Relationships xmlns="http://schemas.openxmlformats.org/package/2006/relationships"><Relationship Type="http://schemas.openxmlformats.org/officeDocument/2006/relationships/slide" Target="/ppt/slides/slide2.xml" Id="Ra28d830b314f4476" /><Relationship Type="http://schemas.openxmlformats.org/officeDocument/2006/relationships/notesMaster" Target="/ppt/notesMasters/notesMaster1.xml" Id="Rcf1baf18228b4178" /></Relationships>
</file>

<file path=ppt/notesSlides/_rels/notesSlide3.xml.rels>&#65279;<?xml version="1.0" encoding="utf-8"?><Relationships xmlns="http://schemas.openxmlformats.org/package/2006/relationships"><Relationship Type="http://schemas.openxmlformats.org/officeDocument/2006/relationships/slide" Target="/ppt/slides/slide3.xml" Id="R28f8359048c24cca" /><Relationship Type="http://schemas.openxmlformats.org/officeDocument/2006/relationships/notesMaster" Target="/ppt/notesMasters/notesMaster1.xml" Id="R3c74abcd48404e3f" /></Relationships>
</file>

<file path=ppt/notesSlides/_rels/notesSlide4.xml.rels>&#65279;<?xml version="1.0" encoding="utf-8"?><Relationships xmlns="http://schemas.openxmlformats.org/package/2006/relationships"><Relationship Type="http://schemas.openxmlformats.org/officeDocument/2006/relationships/slide" Target="/ppt/slides/slide4.xml" Id="Ra5534fb5e32247d0" /><Relationship Type="http://schemas.openxmlformats.org/officeDocument/2006/relationships/notesMaster" Target="/ppt/notesMasters/notesMaster1.xml" Id="Ra024b69fa2f54de9" /></Relationships>
</file>

<file path=ppt/notesSlides/_rels/notesSlide5.xml.rels>&#65279;<?xml version="1.0" encoding="utf-8"?><Relationships xmlns="http://schemas.openxmlformats.org/package/2006/relationships"><Relationship Type="http://schemas.openxmlformats.org/officeDocument/2006/relationships/slide" Target="/ppt/slides/slide5.xml" Id="R9e320148162b4ac2" /><Relationship Type="http://schemas.openxmlformats.org/officeDocument/2006/relationships/notesMaster" Target="/ppt/notesMasters/notesMaster1.xml" Id="Rebad162045554393" /></Relationships>
</file>

<file path=ppt/notesSlides/_rels/notesSlide6.xml.rels>&#65279;<?xml version="1.0" encoding="utf-8"?><Relationships xmlns="http://schemas.openxmlformats.org/package/2006/relationships"><Relationship Type="http://schemas.openxmlformats.org/officeDocument/2006/relationships/slide" Target="/ppt/slides/slide6.xml" Id="R5f2e78f9c4fb45f7" /><Relationship Type="http://schemas.openxmlformats.org/officeDocument/2006/relationships/notesMaster" Target="/ppt/notesMasters/notesMaster1.xml" Id="Re8c04f4b51bd49b0" /></Relationships>
</file>

<file path=ppt/notesSlides/_rels/notesSlide7.xml.rels>&#65279;<?xml version="1.0" encoding="utf-8"?><Relationships xmlns="http://schemas.openxmlformats.org/package/2006/relationships"><Relationship Type="http://schemas.openxmlformats.org/officeDocument/2006/relationships/slide" Target="/ppt/slides/slide7.xml" Id="R058c423fff394448" /><Relationship Type="http://schemas.openxmlformats.org/officeDocument/2006/relationships/notesMaster" Target="/ppt/notesMasters/notesMaster1.xml" Id="R46bfa4db661e4151" /></Relationships>
</file>

<file path=ppt/notesSlides/_rels/notesSlide8.xml.rels>&#65279;<?xml version="1.0" encoding="utf-8"?><Relationships xmlns="http://schemas.openxmlformats.org/package/2006/relationships"><Relationship Type="http://schemas.openxmlformats.org/officeDocument/2006/relationships/slide" Target="/ppt/slides/slide8.xml" Id="R7c822c536c9a4491" /><Relationship Type="http://schemas.openxmlformats.org/officeDocument/2006/relationships/notesMaster" Target="/ppt/notesMasters/notesMaster1.xml" Id="R442e9196b84e41c2" /></Relationships>
</file>

<file path=ppt/notesSlides/_rels/notesSlide9.xml.rels>&#65279;<?xml version="1.0" encoding="utf-8"?><Relationships xmlns="http://schemas.openxmlformats.org/package/2006/relationships"><Relationship Type="http://schemas.openxmlformats.org/officeDocument/2006/relationships/slide" Target="/ppt/slides/slide9.xml" Id="Re3233ea0ef8e42ac" /><Relationship Type="http://schemas.openxmlformats.org/officeDocument/2006/relationships/notesMaster" Target="/ppt/notesMasters/notesMaster1.xml" Id="R11732e11693a4bf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ed400e230714bc5" /><Relationship Type="http://schemas.openxmlformats.org/officeDocument/2006/relationships/notesMaster" Target="/ppt/notesMasters/notesMaster1.xml" Id="R6dd9e5a3ca4d4ac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239d720d32c48d3" /><Relationship Type="http://schemas.openxmlformats.org/officeDocument/2006/relationships/notesMaster" Target="/ppt/notesMasters/notesMaster1.xml" Id="R762fd303bb8241c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a5bbf658e4c45f6" /><Relationship Type="http://schemas.openxmlformats.org/officeDocument/2006/relationships/notesMaster" Target="/ppt/notesMasters/notesMaster1.xml" Id="Rb0ac74b8703e4e5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85e96cd248d4e93" /><Relationship Type="http://schemas.openxmlformats.org/officeDocument/2006/relationships/notesMaster" Target="/ppt/notesMasters/notesMaster1.xml" Id="R85e33acbe3da474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c27e9b8221244f0" /><Relationship Type="http://schemas.openxmlformats.org/officeDocument/2006/relationships/notesMaster" Target="/ppt/notesMasters/notesMaster1.xml" Id="Rbb8fe1194510478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b09a55c6fa94fc9" /><Relationship Type="http://schemas.openxmlformats.org/officeDocument/2006/relationships/notesMaster" Target="/ppt/notesMasters/notesMaster1.xml" Id="Rc5b052b3c5924be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89ff3df5213462c" /><Relationship Type="http://schemas.openxmlformats.org/officeDocument/2006/relationships/notesMaster" Target="/ppt/notesMasters/notesMaster1.xml" Id="R6d28c468aed24d2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bd0e29ce6054daf" /><Relationship Type="http://schemas.openxmlformats.org/officeDocument/2006/relationships/notesMaster" Target="/ppt/notesMasters/notesMaster1.xml" Id="Rbeab200c21f9488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d8b0d6aa2e44d45" /><Relationship Type="http://schemas.openxmlformats.org/officeDocument/2006/relationships/notesMaster" Target="/ppt/notesMasters/notesMaster1.xml" Id="R1743f35ec16f44f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8c8130f374b40ec" /><Relationship Type="http://schemas.openxmlformats.org/officeDocument/2006/relationships/notesMaster" Target="/ppt/notesMasters/notesMaster1.xml" Id="Rd45d9eb38d234d5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1d97fe79a6049d6" /><Relationship Type="http://schemas.openxmlformats.org/officeDocument/2006/relationships/notesMaster" Target="/ppt/notesMasters/notesMaster1.xml" Id="R43701750733741d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3a1e42a74ba41f9" /><Relationship Type="http://schemas.openxmlformats.org/officeDocument/2006/relationships/notesMaster" Target="/ppt/notesMasters/notesMaster1.xml" Id="Ref7338577eaf45d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45a333cd2be46f2" /><Relationship Type="http://schemas.openxmlformats.org/officeDocument/2006/relationships/notesMaster" Target="/ppt/notesMasters/notesMaster1.xml" Id="R18508feb251a4d2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77a871297a74078" /><Relationship Type="http://schemas.openxmlformats.org/officeDocument/2006/relationships/notesMaster" Target="/ppt/notesMasters/notesMaster1.xml" Id="Re4c2e2cf7234452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e473dd7dc6d4f79" /><Relationship Type="http://schemas.openxmlformats.org/officeDocument/2006/relationships/notesMaster" Target="/ppt/notesMasters/notesMaster1.xml" Id="R99b39a7c7739456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d4cd808c56b41fa" /><Relationship Type="http://schemas.openxmlformats.org/officeDocument/2006/relationships/notesMaster" Target="/ppt/notesMasters/notesMaster1.xml" Id="R1a377e4a0514495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51bae2299914745" /><Relationship Type="http://schemas.openxmlformats.org/officeDocument/2006/relationships/notesMaster" Target="/ppt/notesMasters/notesMaster1.xml" Id="R87802dcd9038482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87b636edbae4a23" /><Relationship Type="http://schemas.openxmlformats.org/officeDocument/2006/relationships/notesMaster" Target="/ppt/notesMasters/notesMaster1.xml" Id="R2ee685816ac245d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79bccd0258645d9" /><Relationship Type="http://schemas.openxmlformats.org/officeDocument/2006/relationships/notesMaster" Target="/ppt/notesMasters/notesMaster1.xml" Id="Rd7f9d0c43c174c9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4a392cd74694350" /><Relationship Type="http://schemas.openxmlformats.org/officeDocument/2006/relationships/notesMaster" Target="/ppt/notesMasters/notesMaster1.xml" Id="R81145ed8fad9465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7195ade6a854467" /><Relationship Type="http://schemas.openxmlformats.org/officeDocument/2006/relationships/notesMaster" Target="/ppt/notesMasters/notesMaster1.xml" Id="R867192a0ab6d4a8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Fictional account. Eight review areas. The supplied 48 record ledger covers six of those areas, with 15 Pass, 26 Review, 6 Issue and 1 Not applicable. The asserted eight-by-six model (25 Pass, 18 Review, 5 Issue) has no matching underlying records and is not validated. No new pass counts were invented. See accompanying checklist and source decisions.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Executive summary of fictional evidence. Three categories: observed off-intent cost, conversion-definition issue and an explicitly hypothetical reallocation scenario. No measured before-after result or lead-quality claim.</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Fictional account. Eight review areas. The supplied 48 record ledger covers six of those areas, with 15 Pass, 26 Review, 6 Issue and 1 Not applicable. The asserted eight-by-six model (25 Pass, 18 Review, 5 Issue) has no matching underlying records and is not validated. No new pass counts were invented. See accompanying checklist and source decisions.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findings use a fixed synthetic period and a named selected enquiry-action metric. Reporting date is intentionally after the modeled click conversion window. Imported business outcomes are absent. Recommendation approval is not part of read-only audit execution.</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Fictional account. Eight review areas. The supplied 48 record ledger covers six of those areas, with 15 Pass, 26 Review, 6 Issue and 1 Not applicable. The asserted eight-by-six model (25 Pass, 18 Review, 5 Issue) has no matching underlying records and is not validated. No new pass counts were invented. See accompanying checklist and source decisions.</a:t>
            </a:r>
          </a:p>
          <a:p xmlns:a="http://schemas.openxmlformats.org/drawingml/2006/main">
            <a:r>
              <a:t>Area roll-up: Issue where an evidenced material finding requires correction; otherwise Review for an open decision or incomplete coverage. Pass requires complete evidence for all applicable checks, and is not assigned to any area here. Individual check statuses remain distinct from area statuses.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company names, figures, findings and financial estimates are fictional and included only to demonstrate the audit format.</a:t>
            </a:r>
          </a:p>
          <a:p xmlns:a="http://schemas.openxmlformats.org/drawingml/2006/main">
            <a:r>
              <a:t>Area 1: account and campaign structure. Fictional finding: two purpose overlaps across a sample campaign set.</a:t>
            </a:r>
          </a:p>
          <a:p xmlns:a="http://schemas.openxmlformats.org/drawingml/2006/main">
            <a:r>
              <a:t>Only four grouped review topics are supplied for this new area; no six-check ledger or per-check pass counts are evidenced. Area status is based on the visible finding, provisional until coverage is reconciled.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company names, figures, findings and financial estimates are fictional and included only to demonstrate the audit format.</a:t>
            </a:r>
          </a:p>
          <a:p xmlns:a="http://schemas.openxmlformats.org/drawingml/2006/main">
            <a:r>
              <a:t>E00: synthetic campaign-purpose map. Brand Search £6,000 + Boiler Repair £24,000 + General Search £8,000 + PMax £10,000 are selected rows from the £60,000 total, not a new total.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A02-C01 (Issue): Classify every visible cost row against the advertised repair/servicing offer.</a:t>
            </a:r>
          </a:p>
          <a:p xmlns:a="http://schemas.openxmlformats.org/drawingml/2006/main">
            <a:r>
              <a:t>Evidence: Four mutually exclusive off-intent groups have no selected enquiries.</a:t>
            </a:r>
          </a:p>
          <a:p xmlns:a="http://schemas.openxmlformats.org/drawingml/2006/main">
            <a:r>
              <a:t>A02-C02 (Pass): Do not equate zero recorded enquiry actions with irrelevant intent.</a:t>
            </a:r>
          </a:p>
          <a:p xmlns:a="http://schemas.openxmlformats.org/drawingml/2006/main">
            <a:r>
              <a:t>Evidence: Boiler repair cost: GBP 2,500 and 28 selected actions; retained.</a:t>
            </a:r>
          </a:p>
          <a:p xmlns:a="http://schemas.openxmlformats.org/drawingml/2006/main">
            <a:r>
              <a:t>A02-C03 (Review): Compare match types using the same actions, time window and campaign purpose.</a:t>
            </a:r>
          </a:p>
          <a:p xmlns:a="http://schemas.openxmlformats.org/drawingml/2006/main">
            <a:r>
              <a:t>Evidence: General broad-match traffic needs review after goal and negative cleanup.</a:t>
            </a:r>
          </a:p>
          <a:p xmlns:a="http://schemas.openxmlformats.org/drawingml/2006/main">
            <a:r>
              <a:t>A02-C04 (Review): Review repeated query themes across ad groups and campaigns; check routing.</a:t>
            </a:r>
          </a:p>
          <a:p xmlns:a="http://schemas.openxmlformats.org/drawingml/2006/main">
            <a:r>
              <a:t>Evidence: Repair and General share intent; overlap alone is not additional waste.</a:t>
            </a:r>
          </a:p>
          <a:p xmlns:a="http://schemas.openxmlformats.org/drawingml/2006/main">
            <a:r>
              <a:t>A02-C05 (Issue): Inspect account, campaign, shared-list and ad-group negatives and associations.</a:t>
            </a:r>
          </a:p>
          <a:p xmlns:a="http://schemas.openxmlformats.org/drawingml/2006/main">
            <a:r>
              <a:t>Evidence: General and Servicing are missing the jobs/training list association.</a:t>
            </a:r>
          </a:p>
          <a:p xmlns:a="http://schemas.openxmlformats.org/drawingml/2006/main">
            <a:r>
              <a:t>A02-C06 (Pass): Check each proposed negative for valuable-query conflicts before approval.</a:t>
            </a:r>
          </a:p>
          <a:p xmlns:a="http://schemas.openxmlformats.org/drawingml/2006/main">
            <a:r>
              <a:t>Evidence: No existing material negative conflict is modeled; review new proposals.</a:t>
            </a:r>
          </a:p>
          <a:p xmlns:a="http://schemas.openxmlformats.org/drawingml/2006/main">
            <a:r>
              <a:t>A02-C07 (Pass): Check service-theme coverage and keyword eligibility, including paused spenders.</a:t>
            </a:r>
          </a:p>
          <a:p xmlns:a="http://schemas.openxmlformats.org/drawingml/2006/main">
            <a:r>
              <a:t>Evidence: Repair and servicing keyword themes are represented; no material gap is modeled.</a:t>
            </a:r>
          </a:p>
          <a:p xmlns:a="http://schemas.openxmlformats.org/drawingml/2006/main">
            <a:r>
              <a:t>A02-C08 (Review): Use relevance diagnostics as investigation signals and disclose visible-query coverage.</a:t>
            </a:r>
          </a:p>
          <a:p xmlns:a="http://schemas.openxmlformats.org/drawingml/2006/main">
            <a:r>
              <a:t>Evidence: Three costly keywords show below-average relevance; not a savings calculation.</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Developer Blog: Search Terms Report Improvements</a:t>
            </a:r>
          </a:p>
          <a:p xmlns:a="http://schemas.openxmlformats.org/drawingml/2006/main">
            <a:r>
              <a:t>https://ads-developers.googleblog.com/2021/09/search-terms-report-improvements.html</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E01: Grouped synthetic visible Search-term data. 3600+2400+1800+1800=9600. Relevant price research retained even though CPA is higher than brand. Hidden or unreported query cost (GBP 7,500) is unknown; no waste estimate is extrapolated from it. 144 page-view conversions occur within the off-intent themes, illustrating goal mismatch, not selected enquiries.</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Developer Blog: Search Terms Report Improvements</a:t>
            </a:r>
          </a:p>
          <a:p xmlns:a="http://schemas.openxmlformats.org/drawingml/2006/main">
            <a:r>
              <a:t>https://ads-developers.googleblog.com/2021/09/search-terms-report-improvements.html</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Mock E01 sample report. Non-essential clicks and CPC values are represented by inherited blurred raster images. No private underlying account information is present. The job-search subtotal is included in the GBP 9,600 cost ledger.</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A03-C01 (Issue): Map each campaign and bid strategy to the conversion actions it actually pursues.</a:t>
            </a:r>
          </a:p>
          <a:p xmlns:a="http://schemas.openxmlformats.org/drawingml/2006/main">
            <a:r>
              <a:t>Evidence: Four campaigns use mixed goals; Brand uses enquiry-only goals.</a:t>
            </a:r>
          </a:p>
          <a:p xmlns:a="http://schemas.openxmlformats.org/drawingml/2006/main">
            <a:r>
              <a:t>A03-C02 (Issue): Compare existing CPA targets with the matching configured conversion definition.</a:t>
            </a:r>
          </a:p>
          <a:p xmlns:a="http://schemas.openxmlformats.org/drawingml/2006/main">
            <a:r>
              <a:t>Evidence: General has a GBP 45 mixed-goal target, not a verified lead-cost target.</a:t>
            </a:r>
          </a:p>
          <a:p xmlns:a="http://schemas.openxmlformats.org/drawingml/2006/main">
            <a:r>
              <a:t>A03-C03 (Pass): Reconcile campaign spending, pacing, shared budgets and the selected date range.</a:t>
            </a:r>
          </a:p>
          <a:p xmlns:a="http://schemas.openxmlformats.org/drawingml/2006/main">
            <a:r>
              <a:t>Evidence: Five campaign rows reconcile to GBP 60,000; currency is GBP.</a:t>
            </a:r>
          </a:p>
          <a:p xmlns:a="http://schemas.openxmlformats.org/drawingml/2006/main">
            <a:r>
              <a:t>A03-C04 (Review): Compare allocation using consistent enquiry-action metrics and campaign roles.</a:t>
            </a:r>
          </a:p>
          <a:p xmlns:a="http://schemas.openxmlformats.org/drawingml/2006/main">
            <a:r>
              <a:t>Evidence: General and PMax are higher-CPA review areas, not automatic budget cuts.</a:t>
            </a:r>
          </a:p>
          <a:p xmlns:a="http://schemas.openxmlformats.org/drawingml/2006/main">
            <a:r>
              <a:t>A03-C05 (Review): Separate budget constraints from rank or eligibility constraints before scaling.</a:t>
            </a:r>
          </a:p>
          <a:p xmlns:a="http://schemas.openxmlformats.org/drawingml/2006/main">
            <a:r>
              <a:t>Evidence: Repair: 55% share; 18% lost to budget; 27% lost to rank in the mock report.</a:t>
            </a:r>
          </a:p>
          <a:p xmlns:a="http://schemas.openxmlformats.org/drawingml/2006/main">
            <a:r>
              <a:t>A03-C06 (Pass): Check which device, location and schedule controls the bid strategy supports.</a:t>
            </a:r>
          </a:p>
          <a:p xmlns:a="http://schemas.openxmlformats.org/drawingml/2006/main">
            <a:r>
              <a:t>Evidence: No blanket manual time/device bid adjustment is proposed under Smart Bidding.</a:t>
            </a:r>
          </a:p>
          <a:p xmlns:a="http://schemas.openxmlformats.org/drawingml/2006/main">
            <a:r>
              <a:t>A03-C07 (Review): Read material budget, target, goal, rule and auto-apply changes alongside trends.</a:t>
            </a:r>
          </a:p>
          <a:p xmlns:a="http://schemas.openxmlformats.org/drawingml/2006/main">
            <a:r>
              <a:t>Evidence: General budget changed 10 July and target changed 12 July; three auto-apply subscriptions exist.</a:t>
            </a:r>
          </a:p>
          <a:p xmlns:a="http://schemas.openxmlformats.org/drawingml/2006/main">
            <a:r>
              <a:t>A03-C08 (Review): Require an owner, a stable baseline, a spending limit and a rollback rule.</a:t>
            </a:r>
          </a:p>
          <a:p xmlns:a="http://schemas.openxmlformats.org/drawingml/2006/main">
            <a:r>
              <a:t>Evidence: No experiment is active; budget testing waits until goals and query controls stabilise.</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Help: Primary and secondary conversion actions</a:t>
            </a:r>
          </a:p>
          <a:p xmlns:a="http://schemas.openxmlformats.org/drawingml/2006/main">
            <a:r>
              <a:t>https://support.google.com/google-ads/answer/11461796?hl=en</a:t>
            </a:r>
          </a:p>
          <a:p xmlns:a="http://schemas.openxmlformats.org/drawingml/2006/main">
            <a:r>
              <a:t/>
            </a:r>
          </a:p>
          <a:p xmlns:a="http://schemas.openxmlformats.org/drawingml/2006/main">
            <a:r>
              <a:t>Google Ads Help: About conversion goals</a:t>
            </a:r>
          </a:p>
          <a:p xmlns:a="http://schemas.openxmlformats.org/drawingml/2006/main">
            <a:r>
              <a:t>https://support.google.com/google-ads/answer/10995103?hl=en-GB</a:t>
            </a:r>
          </a:p>
          <a:p xmlns:a="http://schemas.openxmlformats.org/drawingml/2006/main">
            <a:r>
              <a:t/>
            </a:r>
          </a:p>
          <a:p xmlns:a="http://schemas.openxmlformats.org/drawingml/2006/main">
            <a:r>
              <a:t>Google Ads Help: About bid adjustments</a:t>
            </a:r>
          </a:p>
          <a:p xmlns:a="http://schemas.openxmlformats.org/drawingml/2006/main">
            <a:r>
              <a:t>https://support.google.com/google-ads/answer/2732132?hl=en-gb</a:t>
            </a:r>
          </a:p>
          <a:p xmlns:a="http://schemas.openxmlformats.org/drawingml/2006/main">
            <a:r>
              <a:t>Brand: https://github.com/Pafuin/zbang (homepage editorial palette, revision 326dd2d).</a:t>
            </a:r>
          </a:p>
          <a:p xmlns:a="http://schemas.openxmlformats.org/drawingml/2006/main">
            <a:r>
              <a:t>[/Sources]</a:t>
            </a:r>
          </a:p>
          <a:p xmlns:a="http://schemas.openxmlformats.org/drawingml/2006/main">
            <a:r>
              <a:t>D01: The source 55% share / 18% budget loss / 27% rank loss conflicts with source slide 23. Values remain unresolved, not a basis for a budget decision.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E00/E02: Campaign totals reconcile to GBP 60,000 / 840 = GBP 71.42857. Search = GBP 50,000 / 760 actions. PMax = GBP 10,000 / 80. Brand = 10% of cost and 28.6% of selected actions. The goals issue is shared with area 06. No scaling decision is justified by the lower brand CPA alone.</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Help: Primary and secondary conversion actions</a:t>
            </a:r>
          </a:p>
          <a:p xmlns:a="http://schemas.openxmlformats.org/drawingml/2006/main">
            <a:r>
              <a:t>https://support.google.com/google-ads/answer/11461796?hl=en</a:t>
            </a:r>
          </a:p>
          <a:p xmlns:a="http://schemas.openxmlformats.org/drawingml/2006/main">
            <a:r>
              <a:t/>
            </a:r>
          </a:p>
          <a:p xmlns:a="http://schemas.openxmlformats.org/drawingml/2006/main">
            <a:r>
              <a:t>Google Ads Help: About conversion goals</a:t>
            </a:r>
          </a:p>
          <a:p xmlns:a="http://schemas.openxmlformats.org/drawingml/2006/main">
            <a:r>
              <a:t>https://support.google.com/google-ads/answer/10995103?hl=en-GB</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Recommended sequence, not a claim that a particular budget edit will reduce costs. Hold net spend where feasible and monitor delivery after goal changes. Generic device/time bid adjustments are not proposed; supported controls vary, including target-CPA device exceptions.</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Help: About bid adjustments</a:t>
            </a:r>
          </a:p>
          <a:p xmlns:a="http://schemas.openxmlformats.org/drawingml/2006/main">
            <a:r>
              <a:t>https://support.google.com/google-ads/answer/2732132?hl=en-gb</a:t>
            </a:r>
          </a:p>
          <a:p xmlns:a="http://schemas.openxmlformats.org/drawingml/2006/main">
            <a:r>
              <a:t/>
            </a:r>
          </a:p>
          <a:p xmlns:a="http://schemas.openxmlformats.org/drawingml/2006/main">
            <a:r>
              <a:t>Google Ads Help: Primary and secondary conversion actions</a:t>
            </a:r>
          </a:p>
          <a:p xmlns:a="http://schemas.openxmlformats.org/drawingml/2006/main">
            <a:r>
              <a:t>https://support.google.com/google-ads/answer/11461796?hl=en</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A04-C01 (Pass): Review eligible ad coverage and policy status in each spending ad group.</a:t>
            </a:r>
          </a:p>
          <a:p xmlns:a="http://schemas.openxmlformats.org/drawingml/2006/main">
            <a:r>
              <a:t>Evidence: Twelve Search ads are eligible; no critical disapproval is modeled.</a:t>
            </a:r>
          </a:p>
          <a:p xmlns:a="http://schemas.openxmlformats.org/drawingml/2006/main">
            <a:r>
              <a:t>A04-C02 (Review): Compare ad promises and calls to action with the queries routed to them.</a:t>
            </a:r>
          </a:p>
          <a:p xmlns:a="http://schemas.openxmlformats.org/drawingml/2006/main">
            <a:r>
              <a:t>Evidence: Two General ad groups lack repair-versus-servicing message distinction.</a:t>
            </a:r>
          </a:p>
          <a:p xmlns:a="http://schemas.openxmlformats.org/drawingml/2006/main">
            <a:r>
              <a:t>A04-C03 (Pass): Inspect headline and description pinning and its stated purpose.</a:t>
            </a:r>
          </a:p>
          <a:p xmlns:a="http://schemas.openxmlformats.org/drawingml/2006/main">
            <a:r>
              <a:t>Evidence: No material pinning blocker is modeled.</a:t>
            </a:r>
          </a:p>
          <a:p xmlns:a="http://schemas.openxmlformats.org/drawingml/2006/main">
            <a:r>
              <a:t>A04-C04 (Review): Look for distinct propositions and calls to action rather than cosmetic variants.</a:t>
            </a:r>
          </a:p>
          <a:p xmlns:a="http://schemas.openxmlformats.org/drawingml/2006/main">
            <a:r>
              <a:t>Evidence: Several headlines repeat generic service language; propose one focused test.</a:t>
            </a:r>
          </a:p>
          <a:p xmlns:a="http://schemas.openxmlformats.org/drawingml/2006/main">
            <a:r>
              <a:t>A04-C05 (Review): Inspect relevant asset types, levels, associations and configured URLs.</a:t>
            </a:r>
          </a:p>
          <a:p xmlns:a="http://schemas.openxmlformats.org/drawingml/2006/main">
            <a:r>
              <a:t>Evidence: Three service sitelinks use the generic homepage; owner approval is needed for revised paths.</a:t>
            </a:r>
          </a:p>
          <a:p xmlns:a="http://schemas.openxmlformats.org/drawingml/2006/main">
            <a:r>
              <a:t>A04-C06 (Pass): Check asset eligibility, schedules and destination-related warnings.</a:t>
            </a:r>
          </a:p>
          <a:p xmlns:a="http://schemas.openxmlformats.org/drawingml/2006/main">
            <a:r>
              <a:t>Evidence: No asset-level delivery blocker is modeled; call assets are present.</a:t>
            </a:r>
          </a:p>
          <a:p xmlns:a="http://schemas.openxmlformats.org/drawingml/2006/main">
            <a:r>
              <a:t>A04-C07 (Review): Inspect ad and asset delivery without assuming an asset caused an outcome.</a:t>
            </a:r>
          </a:p>
          <a:p xmlns:a="http://schemas.openxmlformats.org/drawingml/2006/main">
            <a:r>
              <a:t>Evidence: Asset reporting informs hypotheses, not guaranteed incremental conversions.</a:t>
            </a:r>
          </a:p>
          <a:p xmlns:a="http://schemas.openxmlformats.org/drawingml/2006/main">
            <a:r>
              <a:t>A04-C08 (Review): Define a controlled creative test using the same enquiry actions in both arms.</a:t>
            </a:r>
          </a:p>
          <a:p xmlns:a="http://schemas.openxmlformats.org/drawingml/2006/main">
            <a:r>
              <a:t>Evidence: Propose Test T01 after goal cleanup; no fabricated after-results are shown.</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Help: About sitelink assets</a:t>
            </a:r>
          </a:p>
          <a:p xmlns:a="http://schemas.openxmlformats.org/drawingml/2006/main">
            <a:r>
              <a:t>https://support.google.com/google-ads/answer/2375416/about-sitelink-extensions</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E03 and Test T01. Each proposed headline is within 30 characters; descriptions within 90 characters. The variant is untested and fictional. Assets are reviewed for destination relevance and delivery rather than a fabricated individual-asset causal effect.</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Help: About sitelink assets</a:t>
            </a:r>
          </a:p>
          <a:p xmlns:a="http://schemas.openxmlformats.org/drawingml/2006/main">
            <a:r>
              <a:t>https://support.google.com/google-ads/answer/2375416/about-sitelink-extensions</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A05-C01 (Review): Map keyword, ad and asset final URLs to the services represented in the account.</a:t>
            </a:r>
          </a:p>
          <a:p xmlns:a="http://schemas.openxmlformats.org/drawingml/2006/main">
            <a:r>
              <a:t>Evidence: General uses the homepage; /boiler-repairs and /boiler-servicing paths exist elsewhere.</a:t>
            </a:r>
          </a:p>
          <a:p xmlns:a="http://schemas.openxmlformats.org/drawingml/2006/main">
            <a:r>
              <a:t>A05-C02 (Review): Compare URL-level reported cost and selected actions within campaign context.</a:t>
            </a:r>
          </a:p>
          <a:p xmlns:a="http://schemas.openxmlformats.org/drawingml/2006/main">
            <a:r>
              <a:t>Evidence: General: GBP 8,000 / 70 selected actions. Page quality has not been tested.</a:t>
            </a:r>
          </a:p>
          <a:p xmlns:a="http://schemas.openxmlformats.org/drawingml/2006/main">
            <a:r>
              <a:t>A05-C03 (Pass): Inspect configured domains, mobile URLs, templates, suffixes and auto-tagging.</a:t>
            </a:r>
          </a:p>
          <a:p xmlns:a="http://schemas.openxmlformats.org/drawingml/2006/main">
            <a:r>
              <a:t>Evidence: No obvious template conflict is modeled; configuration is not an end-to-end test.</a:t>
            </a:r>
          </a:p>
          <a:p xmlns:a="http://schemas.openxmlformats.org/drawingml/2006/main">
            <a:r>
              <a:t>A05-C04 (Pass): Record destination-policy and URL-related diagnostics visible inside Ads.</a:t>
            </a:r>
          </a:p>
          <a:p xmlns:a="http://schemas.openxmlformats.org/drawingml/2006/main">
            <a:r>
              <a:t>Evidence: No destination warning is modeled; this does not prove the website works.</a:t>
            </a:r>
          </a:p>
          <a:p xmlns:a="http://schemas.openxmlformats.org/drawingml/2006/main">
            <a:r>
              <a:t>A05-C05 (Review): Review Performance Max or automated Search URL-expansion controls where used.</a:t>
            </a:r>
          </a:p>
          <a:p xmlns:a="http://schemas.openxmlformats.org/drawingml/2006/main">
            <a:r>
              <a:t>Evidence: PMax /guides accounts for GBP 1,100 and 4 selected actions in this extended mock example.</a:t>
            </a:r>
          </a:p>
          <a:p xmlns:a="http://schemas.openxmlformats.org/drawingml/2006/main">
            <a:r>
              <a:t>A05-C06 (Review): Inspect page feeds and explicit URL exclusions, rather than assuming a feed restricts all traffic.</a:t>
            </a:r>
          </a:p>
          <a:p xmlns:a="http://schemas.openxmlformats.org/drawingml/2006/main">
            <a:r>
              <a:t>Evidence: No /guides exclusion is present. Suitability requires owner confirmation.</a:t>
            </a:r>
          </a:p>
          <a:p xmlns:a="http://schemas.openxmlformats.org/drawingml/2006/main">
            <a:r>
              <a:t>A05-C07 (Review): Review available landing-page experience diagnostics; distinguish them from direct site testing.</a:t>
            </a:r>
          </a:p>
          <a:p xmlns:a="http://schemas.openxmlformats.org/drawingml/2006/main">
            <a:r>
              <a:t>Evidence: A reported diagnostic is an investigation signal, not a verified page-content finding.</a:t>
            </a:r>
          </a:p>
          <a:p xmlns:a="http://schemas.openxmlformats.org/drawingml/2006/main">
            <a:r>
              <a:t>A05-C08 (Not applicable): Inspect Google-hosted lead-form configuration and eligibility only where in use.</a:t>
            </a:r>
          </a:p>
          <a:p xmlns:a="http://schemas.openxmlformats.org/drawingml/2006/main">
            <a:r>
              <a:t>Evidence: No native lead-form asset exists in this example account.</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Help: Landing pages report</a:t>
            </a:r>
          </a:p>
          <a:p xmlns:a="http://schemas.openxmlformats.org/drawingml/2006/main">
            <a:r>
              <a:t>https://support.google.com/google-ads/answer/14005939?hl=en-GB</a:t>
            </a:r>
          </a:p>
          <a:p xmlns:a="http://schemas.openxmlformats.org/drawingml/2006/main">
            <a:r>
              <a:t/>
            </a:r>
          </a:p>
          <a:p xmlns:a="http://schemas.openxmlformats.org/drawingml/2006/main">
            <a:r>
              <a:t>Google Ads Help: Final URL expansion in Performance Max</a:t>
            </a:r>
          </a:p>
          <a:p xmlns:a="http://schemas.openxmlformats.org/drawingml/2006/main">
            <a:r>
              <a:t>https://support.google.com/google-ads/answer/14337539?hl=en-Gb</a:t>
            </a:r>
          </a:p>
          <a:p xmlns:a="http://schemas.openxmlformats.org/drawingml/2006/main">
            <a:r>
              <a:t/>
            </a:r>
          </a:p>
          <a:p xmlns:a="http://schemas.openxmlformats.org/drawingml/2006/main">
            <a:r>
              <a:t>Google Ads Help: Page feeds in Performance Max</a:t>
            </a:r>
          </a:p>
          <a:p xmlns:a="http://schemas.openxmlformats.org/drawingml/2006/main">
            <a:r>
              <a:t>https://support.google.com/google-ads/answer/13568488?hl=en</a:t>
            </a:r>
          </a:p>
          <a:p xmlns:a="http://schemas.openxmlformats.org/drawingml/2006/main">
            <a:r>
              <a:t/>
            </a:r>
          </a:p>
          <a:p xmlns:a="http://schemas.openxmlformats.org/drawingml/2006/main">
            <a:r>
              <a:t>Google Ads Help: View details of each call</a:t>
            </a:r>
          </a:p>
          <a:p xmlns:a="http://schemas.openxmlformats.org/drawingml/2006/main">
            <a:r>
              <a:t>https://support.google.com/google-ads/answer/9099302?hl=en-GB</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E04. GBP 1,100 / 4 = GBP 275 per selected action for the extended fictional /guides subset, but no waste conclusion follows from that small sample. /boiler-repairs and /boiler-servicing are configured elsewhere; live suitability is not validated. Final URL expansion and explicit exclusions are checked where supported. A page feed does not automatically restrict all destinations when expansion is on.</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Help: Landing pages report</a:t>
            </a:r>
          </a:p>
          <a:p xmlns:a="http://schemas.openxmlformats.org/drawingml/2006/main">
            <a:r>
              <a:t>https://support.google.com/google-ads/answer/14005939?hl=en-GB</a:t>
            </a:r>
          </a:p>
          <a:p xmlns:a="http://schemas.openxmlformats.org/drawingml/2006/main">
            <a:r>
              <a:t/>
            </a:r>
          </a:p>
          <a:p xmlns:a="http://schemas.openxmlformats.org/drawingml/2006/main">
            <a:r>
              <a:t>Google Ads Help: Final URL expansion in Performance Max</a:t>
            </a:r>
          </a:p>
          <a:p xmlns:a="http://schemas.openxmlformats.org/drawingml/2006/main">
            <a:r>
              <a:t>https://support.google.com/google-ads/answer/14337539?hl=en-Gb</a:t>
            </a:r>
          </a:p>
          <a:p xmlns:a="http://schemas.openxmlformats.org/drawingml/2006/main">
            <a:r>
              <a:t/>
            </a:r>
          </a:p>
          <a:p xmlns:a="http://schemas.openxmlformats.org/drawingml/2006/main">
            <a:r>
              <a:t>Google Ads Help: Page feeds in Performance Max</a:t>
            </a:r>
          </a:p>
          <a:p xmlns:a="http://schemas.openxmlformats.org/drawingml/2006/main">
            <a:r>
              <a:t>https://support.google.com/google-ads/answer/13568488?hl=en</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A06-C01 (Issue): Inventory sources, categories and primary/secondary action settings.</a:t>
            </a:r>
          </a:p>
          <a:p xmlns:a="http://schemas.openxmlformats.org/drawingml/2006/main">
            <a:r>
              <a:t>Evidence: Pricing-page views are Primary and mixed with enquiry actions.</a:t>
            </a:r>
          </a:p>
          <a:p xmlns:a="http://schemas.openxmlformats.org/drawingml/2006/main">
            <a:r>
              <a:t>A06-C02 (Issue): Check account-default, campaign-specific and custom-goal contents.</a:t>
            </a:r>
          </a:p>
          <a:p xmlns:a="http://schemas.openxmlformats.org/drawingml/2006/main">
            <a:r>
              <a:t>Evidence: Four campaigns use the mixed goal set; Brand is enquiry-only; no custom goal is applied.</a:t>
            </a:r>
          </a:p>
          <a:p xmlns:a="http://schemas.openxmlformats.org/drawingml/2006/main">
            <a:r>
              <a:t>A06-C03 (Review): Check counting settings and potential event overlap rather than assuming unique people.</a:t>
            </a:r>
          </a:p>
          <a:p xmlns:a="http://schemas.openxmlformats.org/drawingml/2006/main">
            <a:r>
              <a:t>Evidence: The mix changes CPA meaning; One does not establish a unique qualified lead.</a:t>
            </a:r>
          </a:p>
          <a:p xmlns:a="http://schemas.openxmlformats.org/drawingml/2006/main">
            <a:r>
              <a:t>A06-C04 (Pass): Review sources, click/view windows, attribution models, currencies and values.</a:t>
            </a:r>
          </a:p>
          <a:p xmlns:a="http://schemas.openxmlformats.org/drawingml/2006/main">
            <a:r>
              <a:t>Evidence: All three actions use a 30-day click window; no modeled setting conflict.</a:t>
            </a:r>
          </a:p>
          <a:p xmlns:a="http://schemas.openxmlformats.org/drawingml/2006/main">
            <a:r>
              <a:t>A06-C05 (Pass): Capture warnings, recording status, recent activity and existing diagnostic signals.</a:t>
            </a:r>
          </a:p>
          <a:p xmlns:a="http://schemas.openxmlformats.org/drawingml/2006/main">
            <a:r>
              <a:t>Evidence: No visible recording warning is modeled; tag firing remains unverified.</a:t>
            </a:r>
          </a:p>
          <a:p xmlns:a="http://schemas.openxmlformats.org/drawingml/2006/main">
            <a:r>
              <a:t>A06-C06 (Pass): Look for parallel Ads/analytics actions or imports that could record the same event.</a:t>
            </a:r>
          </a:p>
          <a:p xmlns:a="http://schemas.openxmlformats.org/drawingml/2006/main">
            <a:r>
              <a:t>Evidence: No obvious parallel primary conversion source is configured; no duplicate-firing claim.</a:t>
            </a:r>
          </a:p>
          <a:p xmlns:a="http://schemas.openxmlformats.org/drawingml/2006/main">
            <a:r>
              <a:t>A06-C07 (Review): Review imported qualified-lead or sale actions and existing diagnostics where available.</a:t>
            </a:r>
          </a:p>
          <a:p xmlns:a="http://schemas.openxmlformats.org/drawingml/2006/main">
            <a:r>
              <a:t>Evidence: No qualified-lead or sale import exists; no business-outcome claim can be made.</a:t>
            </a:r>
          </a:p>
          <a:p xmlns:a="http://schemas.openxmlformats.org/drawingml/2006/main">
            <a:r>
              <a:t>A06-C08 (Pass): Inspect call thresholds, sources and available call details.</a:t>
            </a:r>
          </a:p>
          <a:p xmlns:a="http://schemas.openxmlformats.org/drawingml/2006/main">
            <a:r>
              <a:t>Evidence: Call action uses a 60-second threshold; reported calls are not verified bookings.</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Help: Primary and secondary conversion actions</a:t>
            </a:r>
          </a:p>
          <a:p xmlns:a="http://schemas.openxmlformats.org/drawingml/2006/main">
            <a:r>
              <a:t>https://support.google.com/google-ads/answer/11461796?hl=en</a:t>
            </a:r>
          </a:p>
          <a:p xmlns:a="http://schemas.openxmlformats.org/drawingml/2006/main">
            <a:r>
              <a:t/>
            </a:r>
          </a:p>
          <a:p xmlns:a="http://schemas.openxmlformats.org/drawingml/2006/main">
            <a:r>
              <a:t>Google Ads Help: About conversion goals</a:t>
            </a:r>
          </a:p>
          <a:p xmlns:a="http://schemas.openxmlformats.org/drawingml/2006/main">
            <a:r>
              <a:t>https://support.google.com/google-ads/answer/10995103?hl=en-GB</a:t>
            </a:r>
          </a:p>
          <a:p xmlns:a="http://schemas.openxmlformats.org/drawingml/2006/main">
            <a:r>
              <a:t/>
            </a:r>
          </a:p>
          <a:p xmlns:a="http://schemas.openxmlformats.org/drawingml/2006/main">
            <a:r>
              <a:t>Google Ads Help: View details of each call</a:t>
            </a:r>
          </a:p>
          <a:p xmlns:a="http://schemas.openxmlformats.org/drawingml/2006/main">
            <a:r>
              <a:t>https://support.google.com/google-ads/answer/9099302?hl=en-GB</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E05: 600 quote submissions + 240 calls + 360 pricing-page views = 1,200. Selected enquiries = 840. Brand does not use the page-view goal; the other four campaigns do. No custom goal is applied in this synthetic account, but that configuration must be checked in a real audit. Reported status, One counting and a 60-second call threshold do not validate unique or qualified people.</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Help: Primary and secondary conversion actions</a:t>
            </a:r>
          </a:p>
          <a:p xmlns:a="http://schemas.openxmlformats.org/drawingml/2006/main">
            <a:r>
              <a:t>https://support.google.com/google-ads/answer/11461796?hl=en</a:t>
            </a:r>
          </a:p>
          <a:p xmlns:a="http://schemas.openxmlformats.org/drawingml/2006/main">
            <a:r>
              <a:t/>
            </a:r>
          </a:p>
          <a:p xmlns:a="http://schemas.openxmlformats.org/drawingml/2006/main">
            <a:r>
              <a:t>Google Ads Help: About conversion goals</a:t>
            </a:r>
          </a:p>
          <a:p xmlns:a="http://schemas.openxmlformats.org/drawingml/2006/main">
            <a:r>
              <a:t>https://support.google.com/google-ads/answer/10995103?hl=en-GB</a:t>
            </a:r>
          </a:p>
          <a:p xmlns:a="http://schemas.openxmlformats.org/drawingml/2006/main">
            <a:r>
              <a:t/>
            </a:r>
          </a:p>
          <a:p xmlns:a="http://schemas.openxmlformats.org/drawingml/2006/main">
            <a:r>
              <a:t>Google Ads Help: View details of each call</a:t>
            </a:r>
          </a:p>
          <a:p xmlns:a="http://schemas.openxmlformats.org/drawingml/2006/main">
            <a:r>
              <a:t>https://support.google.com/google-ads/answer/9099302?hl=en-GB</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A07-C01 (Review): Compare configured included locations with the service areas promoted in the ads.</a:t>
            </a:r>
          </a:p>
          <a:p xmlns:a="http://schemas.openxmlformats.org/drawingml/2006/main">
            <a:r>
              <a:t>Evidence: The modeled ads promote local Leeds services; exact customer addresses are not available.</a:t>
            </a:r>
          </a:p>
          <a:p xmlns:a="http://schemas.openxmlformats.org/drawingml/2006/main">
            <a:r>
              <a:t>A07-C02 (Review): Review Presence/Interest settings, exclusions and available geographic reporting.</a:t>
            </a:r>
          </a:p>
          <a:p xmlns:a="http://schemas.openxmlformats.org/drawingml/2006/main">
            <a:r>
              <a:t>Evidence: Two campaigns require review of whether their current location option is intentional.</a:t>
            </a:r>
          </a:p>
          <a:p xmlns:a="http://schemas.openxmlformats.org/drawingml/2006/main">
            <a:r>
              <a:t>A07-C03 (Pass): Inspect audience mode and any unexpected reach-limiting restrictions.</a:t>
            </a:r>
          </a:p>
          <a:p xmlns:a="http://schemas.openxmlformats.org/drawingml/2006/main">
            <a:r>
              <a:t>Evidence: No unintended Search audience Targeting restriction is modeled.</a:t>
            </a:r>
          </a:p>
          <a:p xmlns:a="http://schemas.openxmlformats.org/drawingml/2006/main">
            <a:r>
              <a:t>A07-C04 (Review): Review demographic exclusions, unknown segments and PMax audience inputs.</a:t>
            </a:r>
          </a:p>
          <a:p xmlns:a="http://schemas.openxmlformats.org/drawingml/2006/main">
            <a:r>
              <a:t>Evidence: PMax audience inputs are reviewed as signals, not a guaranteed audience boundary.</a:t>
            </a:r>
          </a:p>
          <a:p xmlns:a="http://schemas.openxmlformats.org/drawingml/2006/main">
            <a:r>
              <a:t>A07-C05 (Review): Compare mature device performance using the same conversion actions.</a:t>
            </a:r>
          </a:p>
          <a:p xmlns:a="http://schemas.openxmlformats.org/drawingml/2006/main">
            <a:r>
              <a:t>Evidence: Device reports do not prove a broken mobile page or poor lead quality.</a:t>
            </a:r>
          </a:p>
          <a:p xmlns:a="http://schemas.openxmlformats.org/drawingml/2006/main">
            <a:r>
              <a:t>A07-C06 (Review): Review campaign and call-asset schedules; check operating-capacity assumptions before cuts.</a:t>
            </a:r>
          </a:p>
          <a:p xmlns:a="http://schemas.openxmlformats.org/drawingml/2006/main">
            <a:r>
              <a:t>Evidence: No out-of-hours waste is asserted without a defensible business constraint.</a:t>
            </a:r>
          </a:p>
          <a:p xmlns:a="http://schemas.openxmlformats.org/drawingml/2006/main">
            <a:r>
              <a:t>A07-C07 (Review): Compare network performance within campaigns before proposing a restriction.</a:t>
            </a:r>
          </a:p>
          <a:p xmlns:a="http://schemas.openxmlformats.org/drawingml/2006/main">
            <a:r>
              <a:t>Evidence: Google Search: GBP 42,800 / 690 actions; partner mix may be different.</a:t>
            </a:r>
          </a:p>
          <a:p xmlns:a="http://schemas.openxmlformats.org/drawingml/2006/main">
            <a:r>
              <a:t>A07-C08 (Review): Inspect available campaign-type-specific channel and inventory reports.</a:t>
            </a:r>
          </a:p>
          <a:p xmlns:a="http://schemas.openxmlformats.org/drawingml/2006/main">
            <a:r>
              <a:t>Evidence: One PMax campaign spans Search, Display and YouTube in this example; no channel is labeled wasted by default.</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Help: Targeting your ads</a:t>
            </a:r>
          </a:p>
          <a:p xmlns:a="http://schemas.openxmlformats.org/drawingml/2006/main">
            <a:r>
              <a:t>https://support.google.com/google-ads/answer/1704368</a:t>
            </a:r>
          </a:p>
          <a:p xmlns:a="http://schemas.openxmlformats.org/drawingml/2006/main">
            <a:r>
              <a:t/>
            </a:r>
          </a:p>
          <a:p xmlns:a="http://schemas.openxmlformats.org/drawingml/2006/main">
            <a:r>
              <a:t>Google Ads Help: About custom segments</a:t>
            </a:r>
          </a:p>
          <a:p xmlns:a="http://schemas.openxmlformats.org/drawingml/2006/main">
            <a:r>
              <a:t>https://support.google.com/google-ads/answer/9805516/about-custom-audiences</a:t>
            </a:r>
          </a:p>
          <a:p xmlns:a="http://schemas.openxmlformats.org/drawingml/2006/main">
            <a:r>
              <a:t/>
            </a:r>
          </a:p>
          <a:p xmlns:a="http://schemas.openxmlformats.org/drawingml/2006/main">
            <a:r>
              <a:t>Google Ads Help: About bid adjustments</a:t>
            </a:r>
          </a:p>
          <a:p xmlns:a="http://schemas.openxmlformats.org/drawingml/2006/main">
            <a:r>
              <a:t>https://support.google.com/google-ads/answer/2732132?hl=en-gb</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E06. GBP 42,800 / 690 = GBP 62.02899; GBP 7,200 / 70 = GBP 102.85714. Search costs total GBP 50,000 and actions total 760, agreeing with campaign scope. The comparison is descriptive and confounded by campaign/intent composition until segmented. No blanket network or geographic exclusion is prescribed.</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Google Ads Help: Targeting your ads</a:t>
            </a:r>
          </a:p>
          <a:p xmlns:a="http://schemas.openxmlformats.org/drawingml/2006/main">
            <a:r>
              <a:t>https://support.google.com/google-ads/answer/1704368</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company names, figures, findings and financial estimates are fictional and included only to demonstrate the audit format.</a:t>
            </a:r>
          </a:p>
          <a:p xmlns:a="http://schemas.openxmlformats.org/drawingml/2006/main">
            <a:r>
              <a:t>Area 8: delivery and competitive visibility. Fictional impression-share data is used only to demonstrate the review method.</a:t>
            </a:r>
          </a:p>
          <a:p xmlns:a="http://schemas.openxmlformats.org/drawingml/2006/main">
            <a:r>
              <a:t>DATA CHOICE D01: Boiler Repair is 49% share / 34% rank loss / 17% budget loss on source slide 23, but 55% / 27% / 18% in source slide 11 notes. Both retained for review; neither chosen. DATA CHOICE D02: Emergency Search appears only in source slide 23 and is absent from the five-campaign spend ledger. No spend assigned or account total changed.</a:t>
            </a:r>
          </a:p>
          <a:p xmlns:a="http://schemas.openxmlformats.org/drawingml/2006/main">
            <a:r>
              <a:t>Only four grouped review topics are supplied for this new area; no six-check ledger or per-check pass counts are evidenced. Area status is based on the visible finding, provisional until coverage is reconciled.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company names, figures, findings and financial estimates are fictional and included only to demonstrate the audit format.</a:t>
            </a:r>
          </a:p>
          <a:p xmlns:a="http://schemas.openxmlformats.org/drawingml/2006/main">
            <a:r>
              <a:t>E08: synthetic delivery diagnostics. Search impression share plus rank loss plus budget loss equals 100% in each row.</a:t>
            </a:r>
          </a:p>
          <a:p xmlns:a="http://schemas.openxmlformats.org/drawingml/2006/main">
            <a:r>
              <a:t>DATA CHOICE D01: Boiler Repair is 49% share / 34% rank loss / 17% budget loss on source slide 23, but 55% / 27% / 18% in source slide 11 notes. Both retained for review; neither chosen. DATA CHOICE D02: Emergency Search appears only in source slide 23 and is absent from the five-campaign spend ledger. No spend assigned or account total 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Cost-ledger method: classify raw cost rows at the most granular available compatible level; add each row only once. Job-search GBP 3,600 is inside GBP 9,600, not added. General Search, partner networks and goal exposure are overlapping views. Actual cash savings require lower actual account outlay, adjusted for context and outcomes; no implementation is modeled.</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Scenario calculation: GBP 9,600 / 3 = GBP 3,200 monthly baseline. Apply explicitly invented 60%, 70%, 80% recurring off-intent reduction assumptions, producing GBP 1,920 / 2,240 / 2,560. These assumptions are not empirically estimated probabilities or promises. No additional conversions, profit, ROI or annual recovered-spend claims are made.</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company names, figures, findings and financial estimates are fictional and included only to demonstrate the audit format.</a:t>
            </a:r>
          </a:p>
          <a:p xmlns:a="http://schemas.openxmlformats.org/drawingml/2006/main">
            <a:r>
              <a:t>Eight fictional decisions aligned to the eight audit areas. No changes have been implemented.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90-day implementation plan follows the previous example. No change has been made. Stage transitions are conditional on approvals, signal stability, lag and uncertainty; not guaranteed by the calendar alone.</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test plan only. A fixed number of days, events or a point-estimate improvement is not a statistical guarantee. Review campaign experiment uncertainty, conversion delay and stability; defer a winner if inconclusive. The goal is an action CPA, not cost per deduplicated customer.</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Calculation appendix. Each number is directly derived from the synthetic evidence. Account actions are not deduplicated people. No external lead-quality, ROI or revenue metrics are invented.</a:t>
            </a:r>
          </a:p>
          <a:p xmlns:a="http://schemas.openxmlformats.org/drawingml/2006/main">
            <a:r>
              <a:t/>
            </a:r>
          </a:p>
          <a:p xmlns:a="http://schemas.openxmlformats.org/drawingml/2006/main">
            <a:r>
              <a:t>All account data, findings and results are fictional. No live account was audited. Privacy-style blurs are demonstrations only. Figures retained from the previous fictional example unless stated.</a:t>
            </a:r>
          </a:p>
          <a:p xmlns:a="http://schemas.openxmlformats.org/drawingml/2006/main">
            <a:r>
              <a:t/>
            </a:r>
          </a:p>
          <a:p xmlns:a="http://schemas.openxmlformats.org/drawingml/2006/main">
            <a:r>
              <a:t>[Sources]</a:t>
            </a:r>
          </a:p>
          <a:p xmlns:a="http://schemas.openxmlformats.org/drawingml/2006/main">
            <a:r>
              <a:t/>
            </a:r>
          </a:p>
          <a:p xmlns:a="http://schemas.openxmlformats.org/drawingml/2006/main">
            <a:r>
              <a:t>Brand: https://github.com/Pafuin/zbang (homepage editorial palette, revision 326dd2d).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company names, figures, findings and financial estimates are fictional and included only to demonstrate the audit format.</a:t>
            </a:r>
          </a:p>
          <a:p xmlns:a="http://schemas.openxmlformats.org/drawingml/2006/main">
            <a:r>
              <a:t>Eight synthetic evidence anchors. The account and campaign structure anchor uses E00 so the existing E01-E06 source references remain stable; delivery uses E08.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14863c5b2994622" /></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20a807864354cf9" /><Relationship Type="http://schemas.openxmlformats.org/officeDocument/2006/relationships/slideLayout" Target="/ppt/slideLayouts/slideLayout1.xml" Id="Reacfed437e894e05"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acfed437e894e05"/>
  </p:sldLayoutIdLst>
  <p:hf sldNum="0" hdr="0" ftr="0" dt="0"/>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e0b54d73abb4e90" /><Relationship Type="http://schemas.openxmlformats.org/officeDocument/2006/relationships/image" Target="/ppt/media/image.png" Id="R31dab1ff128e423d" /><Relationship Type="http://schemas.openxmlformats.org/officeDocument/2006/relationships/image" Target="/ppt/media/image.svg" Id="R81608e3b090d4c4b" /><Relationship Type="http://schemas.openxmlformats.org/officeDocument/2006/relationships/notesSlide" Target="/ppt/notesSlides/notesSlide1.xml" Id="R1c8aee4dc25145c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2445e38cf7646f0" /><Relationship Type="http://schemas.openxmlformats.org/officeDocument/2006/relationships/image" Target="/ppt/media/image2.png" Id="R98116c123b9941e7" /><Relationship Type="http://schemas.openxmlformats.org/officeDocument/2006/relationships/image" Target="/ppt/media/image2.svg" Id="R2f8fa435fce54332" /><Relationship Type="http://schemas.openxmlformats.org/officeDocument/2006/relationships/notesSlide" Target="/ppt/notesSlides/notesSlide2.xml" Id="Rb60cc3d220504ae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e71c22c982e4fa4" /><Relationship Type="http://schemas.openxmlformats.org/officeDocument/2006/relationships/image" Target="/ppt/media/image3.png" Id="Rce67957931954dc1" /><Relationship Type="http://schemas.openxmlformats.org/officeDocument/2006/relationships/image" Target="/ppt/media/image3.svg" Id="Re31cd662fd4a475e" /><Relationship Type="http://schemas.openxmlformats.org/officeDocument/2006/relationships/notesSlide" Target="/ppt/notesSlides/notesSlide3.xml" Id="R03442b0ead3f442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e40a11d70e74798" /><Relationship Type="http://schemas.openxmlformats.org/officeDocument/2006/relationships/image" Target="/ppt/media/image4.png" Id="Ra142efc58cfb4fce" /><Relationship Type="http://schemas.openxmlformats.org/officeDocument/2006/relationships/image" Target="/ppt/media/image4.svg" Id="Rca59bf36292a4747" /><Relationship Type="http://schemas.openxmlformats.org/officeDocument/2006/relationships/notesSlide" Target="/ppt/notesSlides/notesSlide4.xml" Id="R48e332c639a7486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14ea4fecb1e4591" /><Relationship Type="http://schemas.openxmlformats.org/officeDocument/2006/relationships/image" Target="/ppt/media/image5.png" Id="Rf8851d22a3db468c" /><Relationship Type="http://schemas.openxmlformats.org/officeDocument/2006/relationships/image" Target="/ppt/media/image5.svg" Id="R48afc6cf87794d2e" /><Relationship Type="http://schemas.openxmlformats.org/officeDocument/2006/relationships/notesSlide" Target="/ppt/notesSlides/notesSlide5.xml" Id="R7077641422ea4cc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161a1f0e66842c5" /><Relationship Type="http://schemas.openxmlformats.org/officeDocument/2006/relationships/image" Target="/ppt/media/image6.png" Id="Rf84d990d52364153" /><Relationship Type="http://schemas.openxmlformats.org/officeDocument/2006/relationships/image" Target="/ppt/media/image6.svg" Id="Ra28d901f948d4b48" /><Relationship Type="http://schemas.openxmlformats.org/officeDocument/2006/relationships/notesSlide" Target="/ppt/notesSlides/notesSlide6.xml" Id="R0e2b12463ddb443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3968e4860b44b70" /><Relationship Type="http://schemas.openxmlformats.org/officeDocument/2006/relationships/image" Target="/ppt/media/image7.png" Id="Rd29b898601254fbb" /><Relationship Type="http://schemas.openxmlformats.org/officeDocument/2006/relationships/image" Target="/ppt/media/image7.svg" Id="Rba0d0fe85cf84a36" /><Relationship Type="http://schemas.openxmlformats.org/officeDocument/2006/relationships/notesSlide" Target="/ppt/notesSlides/notesSlide7.xml" Id="Rd61b8f96ee13440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b123d7c94434c66" /><Relationship Type="http://schemas.openxmlformats.org/officeDocument/2006/relationships/image" Target="/ppt/media/image8.png" Id="R6bac4472a7934f88" /><Relationship Type="http://schemas.openxmlformats.org/officeDocument/2006/relationships/image" Target="/ppt/media/image8.svg" Id="Rdd23e80f4a8548db" /><Relationship Type="http://schemas.openxmlformats.org/officeDocument/2006/relationships/notesSlide" Target="/ppt/notesSlides/notesSlide8.xml" Id="R388db4d1b8524c9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39748db97e24519" /><Relationship Type="http://schemas.openxmlformats.org/officeDocument/2006/relationships/image" Target="/ppt/media/image9.png" Id="Rabc44254aba94d98" /><Relationship Type="http://schemas.openxmlformats.org/officeDocument/2006/relationships/image" Target="/ppt/media/image9.svg" Id="R2c32848dbf4d48ba" /><Relationship Type="http://schemas.openxmlformats.org/officeDocument/2006/relationships/notesSlide" Target="/ppt/notesSlides/notesSlide9.xml" Id="Ra7af9df798af4dc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641b1e9b77c4b2c" /><Relationship Type="http://schemas.openxmlformats.org/officeDocument/2006/relationships/image" Target="/ppt/media/image10.png" Id="R35238b3e9f3c4f79" /><Relationship Type="http://schemas.openxmlformats.org/officeDocument/2006/relationships/image" Target="/ppt/media/image11.png" Id="Rc40a40c6f5ab4136" /><Relationship Type="http://schemas.openxmlformats.org/officeDocument/2006/relationships/image" Target="/ppt/media/image12.png" Id="Rea8282df7c55442d" /><Relationship Type="http://schemas.openxmlformats.org/officeDocument/2006/relationships/image" Target="/ppt/media/image10.svg" Id="Rf779cf140d004d4b" /><Relationship Type="http://schemas.openxmlformats.org/officeDocument/2006/relationships/notesSlide" Target="/ppt/notesSlides/notesSlide10.xml" Id="R21baa45cc279404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bea28ad395d4163" /><Relationship Type="http://schemas.openxmlformats.org/officeDocument/2006/relationships/image" Target="/ppt/media/image13.png" Id="R97942eb9ca494775" /><Relationship Type="http://schemas.openxmlformats.org/officeDocument/2006/relationships/image" Target="/ppt/media/image11.svg" Id="R02a7787ed959457f" /><Relationship Type="http://schemas.openxmlformats.org/officeDocument/2006/relationships/notesSlide" Target="/ppt/notesSlides/notesSlide11.xml" Id="R74be594f99cf405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348b5ec424e4050" /><Relationship Type="http://schemas.openxmlformats.org/officeDocument/2006/relationships/image" Target="/ppt/media/image14.png" Id="R2153a92e28404e31" /><Relationship Type="http://schemas.openxmlformats.org/officeDocument/2006/relationships/image" Target="/ppt/media/image12.svg" Id="R429db833d01c4ebd" /><Relationship Type="http://schemas.openxmlformats.org/officeDocument/2006/relationships/notesSlide" Target="/ppt/notesSlides/notesSlide12.xml" Id="Re2e7f1f88dc648a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5ddf5ba41bc4ff9" /><Relationship Type="http://schemas.openxmlformats.org/officeDocument/2006/relationships/image" Target="/ppt/media/image15.png" Id="R8eb46093b4ee4976" /><Relationship Type="http://schemas.openxmlformats.org/officeDocument/2006/relationships/image" Target="/ppt/media/image13.svg" Id="Rb2cccaa4863a4ec1" /><Relationship Type="http://schemas.openxmlformats.org/officeDocument/2006/relationships/notesSlide" Target="/ppt/notesSlides/notesSlide13.xml" Id="R672e9944d09a4ef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ba1432fc98de44df" /><Relationship Type="http://schemas.openxmlformats.org/officeDocument/2006/relationships/image" Target="/ppt/media/image16.png" Id="R637b0d2404e2486c" /><Relationship Type="http://schemas.openxmlformats.org/officeDocument/2006/relationships/image" Target="/ppt/media/image14.svg" Id="Rab394d43ea55474a" /><Relationship Type="http://schemas.openxmlformats.org/officeDocument/2006/relationships/notesSlide" Target="/ppt/notesSlides/notesSlide14.xml" Id="R3b2f0e170e4747a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00e89207c2a409d" /><Relationship Type="http://schemas.openxmlformats.org/officeDocument/2006/relationships/image" Target="/ppt/media/image17.png" Id="R7a5dc7f0ece34b36" /><Relationship Type="http://schemas.openxmlformats.org/officeDocument/2006/relationships/image" Target="/ppt/media/image15.svg" Id="R6ac0b33ba5f04404" /><Relationship Type="http://schemas.openxmlformats.org/officeDocument/2006/relationships/notesSlide" Target="/ppt/notesSlides/notesSlide15.xml" Id="R6c57bc3bcc5a4f7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85e2f76eabae418a" /><Relationship Type="http://schemas.openxmlformats.org/officeDocument/2006/relationships/image" Target="/ppt/media/image18.png" Id="R175eb441c0e442d4" /><Relationship Type="http://schemas.openxmlformats.org/officeDocument/2006/relationships/image" Target="/ppt/media/image16.svg" Id="R5e7b082d88634067" /><Relationship Type="http://schemas.openxmlformats.org/officeDocument/2006/relationships/notesSlide" Target="/ppt/notesSlides/notesSlide16.xml" Id="Rc5e232711912405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2919b85ca654ede" /><Relationship Type="http://schemas.openxmlformats.org/officeDocument/2006/relationships/image" Target="/ppt/media/image19.png" Id="R0208cfd2fa3449a3" /><Relationship Type="http://schemas.openxmlformats.org/officeDocument/2006/relationships/image" Target="/ppt/media/image17.svg" Id="R3bd023eeabe7474e" /><Relationship Type="http://schemas.openxmlformats.org/officeDocument/2006/relationships/notesSlide" Target="/ppt/notesSlides/notesSlide17.xml" Id="R2975068769484e9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17ad658d06b4252" /><Relationship Type="http://schemas.openxmlformats.org/officeDocument/2006/relationships/image" Target="/ppt/media/image20.png" Id="Ra1c0344882894c70" /><Relationship Type="http://schemas.openxmlformats.org/officeDocument/2006/relationships/image" Target="/ppt/media/image18.svg" Id="Rb3d63c22abb14f87" /><Relationship Type="http://schemas.openxmlformats.org/officeDocument/2006/relationships/notesSlide" Target="/ppt/notesSlides/notesSlide18.xml" Id="R5a5b2fea5f744fc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333d648599d34c3b" /><Relationship Type="http://schemas.openxmlformats.org/officeDocument/2006/relationships/image" Target="/ppt/media/image21.png" Id="R784b672eb89c4c58" /><Relationship Type="http://schemas.openxmlformats.org/officeDocument/2006/relationships/image" Target="/ppt/media/image19.svg" Id="Rb4a0d02d37774498" /><Relationship Type="http://schemas.openxmlformats.org/officeDocument/2006/relationships/notesSlide" Target="/ppt/notesSlides/notesSlide19.xml" Id="Rfed13d5c1b544f0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03091fcdfdb4611" /><Relationship Type="http://schemas.openxmlformats.org/officeDocument/2006/relationships/image" Target="/ppt/media/image22.png" Id="R600250a75f2f4f9f" /><Relationship Type="http://schemas.openxmlformats.org/officeDocument/2006/relationships/image" Target="/ppt/media/image20.svg" Id="Rb3385718070b47ef" /><Relationship Type="http://schemas.openxmlformats.org/officeDocument/2006/relationships/notesSlide" Target="/ppt/notesSlides/notesSlide20.xml" Id="R41c05ba7288f4cb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00293de88b9f40e5" /><Relationship Type="http://schemas.openxmlformats.org/officeDocument/2006/relationships/image" Target="/ppt/media/image23.png" Id="Re50c7bea3b324e83" /><Relationship Type="http://schemas.openxmlformats.org/officeDocument/2006/relationships/image" Target="/ppt/media/image21.svg" Id="Rd539e0be2464435b" /><Relationship Type="http://schemas.openxmlformats.org/officeDocument/2006/relationships/notesSlide" Target="/ppt/notesSlides/notesSlide21.xml" Id="R32e19a5db72b453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cdc9bba6fa5b4a9e" /><Relationship Type="http://schemas.openxmlformats.org/officeDocument/2006/relationships/image" Target="/ppt/media/image24.png" Id="R2264639ed4df46dc" /><Relationship Type="http://schemas.openxmlformats.org/officeDocument/2006/relationships/image" Target="/ppt/media/image22.svg" Id="Rdf30547c710a4460" /><Relationship Type="http://schemas.openxmlformats.org/officeDocument/2006/relationships/notesSlide" Target="/ppt/notesSlides/notesSlide22.xml" Id="R70db7f5e5cea49e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9188d592f0a4ca5" /><Relationship Type="http://schemas.openxmlformats.org/officeDocument/2006/relationships/image" Target="/ppt/media/image25.png" Id="R9fc43f5d4a3b4247" /><Relationship Type="http://schemas.openxmlformats.org/officeDocument/2006/relationships/image" Target="/ppt/media/image23.svg" Id="Rb3747008e9ca4f40" /><Relationship Type="http://schemas.openxmlformats.org/officeDocument/2006/relationships/notesSlide" Target="/ppt/notesSlides/notesSlide23.xml" Id="Rcbc0862dd0be441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8138bee3df549b5" /><Relationship Type="http://schemas.openxmlformats.org/officeDocument/2006/relationships/image" Target="/ppt/media/image26.png" Id="R9b772cdb48bc4b17" /><Relationship Type="http://schemas.openxmlformats.org/officeDocument/2006/relationships/image" Target="/ppt/media/image24.svg" Id="R0d8763efb1e1401a" /><Relationship Type="http://schemas.openxmlformats.org/officeDocument/2006/relationships/notesSlide" Target="/ppt/notesSlides/notesSlide24.xml" Id="R8732efa58163409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eeca731112fb4af7" /><Relationship Type="http://schemas.openxmlformats.org/officeDocument/2006/relationships/image" Target="/ppt/media/image27.png" Id="Re68d879f4c2b445f" /><Relationship Type="http://schemas.openxmlformats.org/officeDocument/2006/relationships/image" Target="/ppt/media/image25.svg" Id="R9dfef559c4ae4582" /><Relationship Type="http://schemas.openxmlformats.org/officeDocument/2006/relationships/notesSlide" Target="/ppt/notesSlides/notesSlide25.xml" Id="R7efb6f956288419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e8685cf193ed413f" /><Relationship Type="http://schemas.openxmlformats.org/officeDocument/2006/relationships/image" Target="/ppt/media/image28.png" Id="R0a1298344da64fbb" /><Relationship Type="http://schemas.openxmlformats.org/officeDocument/2006/relationships/image" Target="/ppt/media/image26.svg" Id="R25550511081c4dcb" /><Relationship Type="http://schemas.openxmlformats.org/officeDocument/2006/relationships/notesSlide" Target="/ppt/notesSlides/notesSlide26.xml" Id="R0090b593e8374eb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554a2b6dbfd947f9" /><Relationship Type="http://schemas.openxmlformats.org/officeDocument/2006/relationships/image" Target="/ppt/media/image29.png" Id="R5a8dc7cbfec7468c" /><Relationship Type="http://schemas.openxmlformats.org/officeDocument/2006/relationships/image" Target="/ppt/media/image27.svg" Id="R4a6ad44feaab4063" /><Relationship Type="http://schemas.openxmlformats.org/officeDocument/2006/relationships/notesSlide" Target="/ppt/notesSlides/notesSlide27.xml" Id="Rb3584036d07246a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39d6644d2b9b4f6e" /><Relationship Type="http://schemas.openxmlformats.org/officeDocument/2006/relationships/image" Target="/ppt/media/image30.png" Id="Raf0a962178094de5" /><Relationship Type="http://schemas.openxmlformats.org/officeDocument/2006/relationships/image" Target="/ppt/media/image28.svg" Id="Ref9c941111d3406d" /><Relationship Type="http://schemas.openxmlformats.org/officeDocument/2006/relationships/notesSlide" Target="/ppt/notesSlides/notesSlide28.xml" Id="Rb9edc07bfae94fc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7a5397b4c6fe4a5a" /><Relationship Type="http://schemas.openxmlformats.org/officeDocument/2006/relationships/image" Target="/ppt/media/image31.png" Id="Rf71d2c2eaec14e9c" /><Relationship Type="http://schemas.openxmlformats.org/officeDocument/2006/relationships/image" Target="/ppt/media/image29.svg" Id="R78240a5562204e62" /><Relationship Type="http://schemas.openxmlformats.org/officeDocument/2006/relationships/notesSlide" Target="/ppt/notesSlides/notesSlide29.xml" Id="R0dc63bb56df54d9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4b58627dd0e24d72" /><Relationship Type="http://schemas.openxmlformats.org/officeDocument/2006/relationships/image" Target="/ppt/media/image32.png" Id="R7564fe86f13f4189" /><Relationship Type="http://schemas.openxmlformats.org/officeDocument/2006/relationships/image" Target="/ppt/media/image30.svg" Id="R313afc1cc59f461f" /><Relationship Type="http://schemas.openxmlformats.org/officeDocument/2006/relationships/notesSlide" Target="/ppt/notesSlides/notesSlide30.xml" Id="Rb8a8ce01ff874b84" /></Relationships>
</file>

<file path=ppt/slides/slide1.xml><?xml version="1.0" encoding="utf-8"?>
<p:sld xmlns:p="http://schemas.openxmlformats.org/presentationml/2006/main">
  <p:cSld>
    <p:bg>
      <p:bgPr>
        <a:solidFill xmlns:a="http://schemas.openxmlformats.org/drawingml/2006/main">
          <a:srgbClr val="F3F0E8"/>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31dab1ff128e423d">
            <a:extLst>
              <a:ext uri="{96DAC541-7B7A-43D3-8B79-37D633B846F1}">
                <asvg:svgBlip xmlns:asvg="http://schemas.microsoft.com/office/drawing/2016/SVG/main" r:embed="R81608e3b090d4c4b"/>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BA3472C4-A59A-40F8-A4CD-B957EF336650}"/>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GOOGLE ADS AUDIT / WEBSITE EXAMPLE">
            <a:extLst xmlns:a="http://schemas.openxmlformats.org/drawingml/2006/main">
              <a:ext uri="{FF2B5EF4-FFF2-40B4-BE49-F238E27FC236}">
                <a16:creationId xmlns:a16="http://schemas.microsoft.com/office/drawing/2014/main" id="{B21CB7B9-E09F-4F37-BD54-3784667BC1C7}"/>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GOOGLE ADS AUDIT / WEBSITE EXAMPLE</a:t>
            </a:r>
          </a:p>
        </p:txBody>
      </p:sp>
      <p:sp>
        <p:nvSpPr>
          <p:cNvPr id="4" name="">
            <a:extLst xmlns:a="http://schemas.openxmlformats.org/drawingml/2006/main">
              <a:ext uri="{FF2B5EF4-FFF2-40B4-BE49-F238E27FC236}">
                <a16:creationId xmlns:a16="http://schemas.microsoft.com/office/drawing/2014/main" id="{BAB5014D-9127-4D31-945E-B8E7015C084B}"/>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6BE6172D-1B6F-4434-9946-B40B1EC54AB0}"/>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D7E78DCD-7EF5-4C02-95DC-6D1828A46D91}"/>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01">
            <a:extLst xmlns:a="http://schemas.openxmlformats.org/drawingml/2006/main">
              <a:ext uri="{FF2B5EF4-FFF2-40B4-BE49-F238E27FC236}">
                <a16:creationId xmlns:a16="http://schemas.microsoft.com/office/drawing/2014/main" id="{CE594CF2-EB74-4811-B39E-450A1CFDF155}"/>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01</a:t>
            </a:r>
          </a:p>
        </p:txBody>
      </p:sp>
      <p:sp>
        <p:nvSpPr>
          <p:cNvPr id="8" name="FICTIONAL CLIENT · ILLUSTRATIVE REPORT">
            <a:extLst xmlns:a="http://schemas.openxmlformats.org/drawingml/2006/main">
              <a:ext uri="{FF2B5EF4-FFF2-40B4-BE49-F238E27FC236}">
                <a16:creationId xmlns:a16="http://schemas.microsoft.com/office/drawing/2014/main" id="{896230EC-AE64-46E0-B2C6-AEC09E0C1F98}"/>
              </a:ext>
            </a:extLst>
          </p:cNvPr>
          <p:cNvSpPr>
            <a:spLocks xmlns:a="http://schemas.openxmlformats.org/drawingml/2006/main" noGrp="1"/>
          </p:cNvSpPr>
          <p:nvPr/>
        </p:nvSpPr>
        <p:spPr>
          <a:xfrm xmlns:a="http://schemas.openxmlformats.org/drawingml/2006/main">
            <a:off x="552450" y="1152525"/>
            <a:ext cx="952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1">
                <a:solidFill>
                  <a:srgbClr val="1736BD"/>
                </a:solidFill>
                <a:latin typeface="Inter"/>
                <a:ea typeface="Inter"/>
                <a:cs typeface="Inter"/>
              </a:defRPr>
            </a:pPr>
            <a:r>
              <a:rPr sz="1200" b="1">
                <a:solidFill>
                  <a:srgbClr val="1736BD"/>
                </a:solidFill>
                <a:latin typeface="Inter"/>
                <a:ea typeface="Inter"/>
                <a:cs typeface="Inter"/>
              </a:rPr>
              <a:t>FICTIONAL CLIENT · ILLUSTRATIVE REPORT</a:t>
            </a:r>
          </a:p>
        </p:txBody>
      </p:sp>
      <p:sp>
        <p:nvSpPr>
          <p:cNvPr id="9" name="Your Google Ads.">
            <a:extLst xmlns:a="http://schemas.openxmlformats.org/drawingml/2006/main">
              <a:ext uri="{FF2B5EF4-FFF2-40B4-BE49-F238E27FC236}">
                <a16:creationId xmlns:a16="http://schemas.microsoft.com/office/drawing/2014/main" id="{12B34941-8DD6-46E5-82CD-24D0290031CB}"/>
              </a:ext>
            </a:extLst>
          </p:cNvPr>
          <p:cNvSpPr>
            <a:spLocks xmlns:a="http://schemas.openxmlformats.org/drawingml/2006/main" noGrp="1"/>
          </p:cNvSpPr>
          <p:nvPr/>
        </p:nvSpPr>
        <p:spPr>
          <a:xfrm xmlns:a="http://schemas.openxmlformats.org/drawingml/2006/main">
            <a:off x="552450" y="19716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5700" b="1">
                <a:solidFill>
                  <a:srgbClr val="0B0B0D"/>
                </a:solidFill>
                <a:latin typeface="Inter"/>
                <a:ea typeface="Inter"/>
                <a:cs typeface="Inter"/>
              </a:defRPr>
            </a:pPr>
            <a:r>
              <a:rPr sz="5700" b="1">
                <a:solidFill>
                  <a:srgbClr val="0B0B0D"/>
                </a:solidFill>
                <a:latin typeface="Inter"/>
                <a:ea typeface="Inter"/>
                <a:cs typeface="Inter"/>
              </a:rPr>
              <a:t>Your Google Ads.</a:t>
            </a:r>
          </a:p>
        </p:txBody>
      </p:sp>
      <p:sp>
        <p:nvSpPr>
          <p:cNvPr id="10" name="Eight areas. A clear action plan.">
            <a:extLst xmlns:a="http://schemas.openxmlformats.org/drawingml/2006/main">
              <a:ext uri="{FF2B5EF4-FFF2-40B4-BE49-F238E27FC236}">
                <a16:creationId xmlns:a16="http://schemas.microsoft.com/office/drawing/2014/main" id="{9C75441C-4F95-49E8-A890-6F56A4ADD2F4}"/>
              </a:ext>
            </a:extLst>
          </p:cNvPr>
          <p:cNvSpPr>
            <a:spLocks xmlns:a="http://schemas.openxmlformats.org/drawingml/2006/main" noGrp="1"/>
          </p:cNvSpPr>
          <p:nvPr/>
        </p:nvSpPr>
        <p:spPr>
          <a:xfrm xmlns:a="http://schemas.openxmlformats.org/drawingml/2006/main">
            <a:off x="552450" y="2952750"/>
            <a:ext cx="10906125"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4950" b="0">
                <a:solidFill>
                  <a:srgbClr val="1736BD"/>
                </a:solidFill>
                <a:latin typeface="Fraunces Wonky"/>
                <a:ea typeface="Fraunces Wonky"/>
                <a:cs typeface="Fraunces Wonky"/>
              </a:defRPr>
            </a:pPr>
            <a:r>
              <a:rPr sz="4950" b="0">
                <a:solidFill>
                  <a:srgbClr val="1736BD"/>
                </a:solidFill>
                <a:latin typeface="Fraunces Wonky"/>
                <a:ea typeface="Fraunces Wonky"/>
                <a:cs typeface="Fraunces Wonky"/>
              </a:rPr>
              <a:t>Eight areas. A clear action plan.</a:t>
            </a:r>
          </a:p>
        </p:txBody>
      </p:sp>
      <p:sp>
        <p:nvSpPr>
          <p:cNvPr id="11" name="An account-level review of spend, targeting, measurement&#10;and the ">
            <a:extLst xmlns:a="http://schemas.openxmlformats.org/drawingml/2006/main">
              <a:ext uri="{FF2B5EF4-FFF2-40B4-BE49-F238E27FC236}">
                <a16:creationId xmlns:a16="http://schemas.microsoft.com/office/drawing/2014/main" id="{E605477F-58C8-4632-8B0B-F28EDF97F2AA}"/>
              </a:ext>
            </a:extLst>
          </p:cNvPr>
          <p:cNvSpPr>
            <a:spLocks xmlns:a="http://schemas.openxmlformats.org/drawingml/2006/main" noGrp="1"/>
          </p:cNvSpPr>
          <p:nvPr/>
        </p:nvSpPr>
        <p:spPr>
          <a:xfrm xmlns:a="http://schemas.openxmlformats.org/drawingml/2006/main">
            <a:off x="552450" y="4600575"/>
            <a:ext cx="10287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0">
                <a:solidFill>
                  <a:srgbClr val="0B0B0D"/>
                </a:solidFill>
                <a:latin typeface="Inter"/>
                <a:ea typeface="Inter"/>
                <a:cs typeface="Inter"/>
              </a:defRPr>
            </a:pPr>
            <a:r>
              <a:rPr sz="2100" b="0">
                <a:solidFill>
                  <a:srgbClr val="0B0B0D"/>
                </a:solidFill>
                <a:latin typeface="Inter"/>
                <a:ea typeface="Inter"/>
                <a:cs typeface="Inter"/>
              </a:rPr>
              <a:t>An account-level review of spend, targeting, measurement</a:t>
            </a:r>
          </a:p>
          <a:p xmlns:a="http://schemas.openxmlformats.org/drawingml/2006/main">
            <a:pPr>
              <a:defRPr sz="2100" b="0">
                <a:solidFill>
                  <a:srgbClr val="0B0B0D"/>
                </a:solidFill>
                <a:latin typeface="Inter"/>
                <a:ea typeface="Inter"/>
                <a:cs typeface="Inter"/>
              </a:defRPr>
            </a:pPr>
            <a:r>
              <a:rPr sz="2100" b="0">
                <a:solidFill>
                  <a:srgbClr val="0B0B0D"/>
                </a:solidFill>
                <a:latin typeface="Inter"/>
                <a:ea typeface="Inter"/>
                <a:cs typeface="Inter"/>
              </a:rPr>
              <a:t>and the decisions worth making.</a:t>
            </a:r>
          </a:p>
        </p:txBody>
      </p:sp>
      <p:sp>
        <p:nvSpPr>
          <p:cNvPr id="12" name="Example Boiler Co. · UK repairs &amp; servicing">
            <a:extLst xmlns:a="http://schemas.openxmlformats.org/drawingml/2006/main">
              <a:ext uri="{FF2B5EF4-FFF2-40B4-BE49-F238E27FC236}">
                <a16:creationId xmlns:a16="http://schemas.microsoft.com/office/drawing/2014/main" id="{D2B86D8A-AD31-44AE-AD7C-B8C6284CFCCC}"/>
              </a:ext>
            </a:extLst>
          </p:cNvPr>
          <p:cNvSpPr>
            <a:spLocks xmlns:a="http://schemas.openxmlformats.org/drawingml/2006/main" noGrp="1"/>
          </p:cNvSpPr>
          <p:nvPr/>
        </p:nvSpPr>
        <p:spPr>
          <a:xfrm xmlns:a="http://schemas.openxmlformats.org/drawingml/2006/main">
            <a:off x="552450" y="563880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0504D"/>
                </a:solidFill>
                <a:latin typeface="Inter"/>
                <a:ea typeface="Inter"/>
                <a:cs typeface="Inter"/>
              </a:defRPr>
            </a:pPr>
            <a:r>
              <a:rPr sz="1500" b="0">
                <a:solidFill>
                  <a:srgbClr val="50504D"/>
                </a:solidFill>
                <a:latin typeface="Inter"/>
                <a:ea typeface="Inter"/>
                <a:cs typeface="Inter"/>
              </a:rPr>
              <a:t>Example Boiler Co. · UK repairs &amp; servicing</a:t>
            </a:r>
          </a:p>
        </p:txBody>
      </p:sp>
      <p:sp>
        <p:nvSpPr>
          <p:cNvPr id="13" name="Prepared 6 September 2026 · Revised illustrative template 20 Sept">
            <a:extLst xmlns:a="http://schemas.openxmlformats.org/drawingml/2006/main">
              <a:ext uri="{FF2B5EF4-FFF2-40B4-BE49-F238E27FC236}">
                <a16:creationId xmlns:a16="http://schemas.microsoft.com/office/drawing/2014/main" id="{2F0CE303-BB58-4301-ACF8-357422943099}"/>
              </a:ext>
            </a:extLst>
          </p:cNvPr>
          <p:cNvSpPr>
            <a:spLocks xmlns:a="http://schemas.openxmlformats.org/drawingml/2006/main" noGrp="1"/>
          </p:cNvSpPr>
          <p:nvPr/>
        </p:nvSpPr>
        <p:spPr>
          <a:xfrm xmlns:a="http://schemas.openxmlformats.org/drawingml/2006/main">
            <a:off x="552450" y="6000750"/>
            <a:ext cx="10953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50504D"/>
                </a:solidFill>
                <a:latin typeface="Inter"/>
                <a:ea typeface="Inter"/>
                <a:cs typeface="Inter"/>
              </a:defRPr>
            </a:pPr>
            <a:r>
              <a:rPr sz="1125" b="0">
                <a:solidFill>
                  <a:srgbClr val="50504D"/>
                </a:solidFill>
                <a:latin typeface="Inter"/>
                <a:ea typeface="Inter"/>
                <a:cs typeface="Inter"/>
              </a:rPr>
              <a:t>Prepared 6 September 2026 · Revised illustrative template 20 September 2026</a:t>
            </a:r>
          </a:p>
        </p:txBody>
      </p:sp>
    </p:spTree>
    <p:extLst>
      <p:ext uri="{BB962C8B-B14F-4D97-AF65-F5344CB8AC3E}">
        <p14:creationId xmlns:p14="http://schemas.microsoft.com/office/powerpoint/2010/main" val="178463210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98116c123b9941e7">
            <a:extLst>
              <a:ext uri="{96DAC541-7B7A-43D3-8B79-37D633B846F1}">
                <asvg:svgBlip xmlns:asvg="http://schemas.microsoft.com/office/drawing/2016/SVG/main" r:embed="R2f8fa435fce54332"/>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1CBF6954-9BD5-4416-8E69-438F3EB7CBFA}"/>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EXECUTIVE SUMMARY">
            <a:extLst xmlns:a="http://schemas.openxmlformats.org/drawingml/2006/main">
              <a:ext uri="{FF2B5EF4-FFF2-40B4-BE49-F238E27FC236}">
                <a16:creationId xmlns:a16="http://schemas.microsoft.com/office/drawing/2014/main" id="{1DF3D74A-E419-4972-8F73-53481418FF39}"/>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EXECUTIVE SUMMARY</a:t>
            </a:r>
          </a:p>
        </p:txBody>
      </p:sp>
      <p:sp>
        <p:nvSpPr>
          <p:cNvPr id="4" name="">
            <a:extLst xmlns:a="http://schemas.openxmlformats.org/drawingml/2006/main">
              <a:ext uri="{FF2B5EF4-FFF2-40B4-BE49-F238E27FC236}">
                <a16:creationId xmlns:a16="http://schemas.microsoft.com/office/drawing/2014/main" id="{56DBF330-E07A-47F6-81FE-1AC0DFF073B4}"/>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24F99387-285D-4F13-A105-3987EA94392D}"/>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DA2D20D5-FC4D-45A8-A06E-1D62531EF97F}"/>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02">
            <a:extLst xmlns:a="http://schemas.openxmlformats.org/drawingml/2006/main">
              <a:ext uri="{FF2B5EF4-FFF2-40B4-BE49-F238E27FC236}">
                <a16:creationId xmlns:a16="http://schemas.microsoft.com/office/drawing/2014/main" id="{5D3497FC-2D6E-4486-900A-1152BD3EA629}"/>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02</a:t>
            </a:r>
          </a:p>
        </p:txBody>
      </p:sp>
      <p:sp>
        <p:nvSpPr>
          <p:cNvPr id="8" name="The next decisions, in order">
            <a:extLst xmlns:a="http://schemas.openxmlformats.org/drawingml/2006/main">
              <a:ext uri="{FF2B5EF4-FFF2-40B4-BE49-F238E27FC236}">
                <a16:creationId xmlns:a16="http://schemas.microsoft.com/office/drawing/2014/main" id="{B7D30A72-E9AC-4DAB-B637-839B9DE8C798}"/>
              </a:ext>
            </a:extLst>
          </p:cNvPr>
          <p:cNvSpPr>
            <a:spLocks xmlns:a="http://schemas.openxmlformats.org/drawingml/2006/main" noGrp="1"/>
          </p:cNvSpPr>
          <p:nvPr/>
        </p:nvSpPr>
        <p:spPr>
          <a:xfrm xmlns:a="http://schemas.openxmlformats.org/drawingml/2006/main">
            <a:off x="552450" y="1123950"/>
            <a:ext cx="11001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0B0B0D"/>
                </a:solidFill>
                <a:latin typeface="Inter"/>
                <a:ea typeface="Inter"/>
                <a:cs typeface="Inter"/>
              </a:defRPr>
            </a:pPr>
            <a:r>
              <a:rPr sz="3450" b="1">
                <a:solidFill>
                  <a:srgbClr val="0B0B0D"/>
                </a:solidFill>
                <a:latin typeface="Inter"/>
                <a:ea typeface="Inter"/>
                <a:cs typeface="Inter"/>
              </a:rPr>
              <a:t>The next decisions, in order</a:t>
            </a:r>
          </a:p>
        </p:txBody>
      </p:sp>
      <p:sp>
        <p:nvSpPr>
          <p:cNvPr id="9" name="£9,600 off-intent Search spend within a fictional £60,000 account">
            <a:extLst xmlns:a="http://schemas.openxmlformats.org/drawingml/2006/main">
              <a:ext uri="{FF2B5EF4-FFF2-40B4-BE49-F238E27FC236}">
                <a16:creationId xmlns:a16="http://schemas.microsoft.com/office/drawing/2014/main" id="{69D9CC2A-FCA5-4B55-A0F9-59F92C70F8C9}"/>
              </a:ext>
            </a:extLst>
          </p:cNvPr>
          <p:cNvSpPr>
            <a:spLocks xmlns:a="http://schemas.openxmlformats.org/drawingml/2006/main" noGrp="1"/>
          </p:cNvSpPr>
          <p:nvPr/>
        </p:nvSpPr>
        <p:spPr>
          <a:xfrm xmlns:a="http://schemas.openxmlformats.org/drawingml/2006/main">
            <a:off x="552450" y="1885950"/>
            <a:ext cx="11049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1736BD"/>
                </a:solidFill>
                <a:latin typeface="Inter"/>
                <a:ea typeface="Inter"/>
                <a:cs typeface="Inter"/>
              </a:defRPr>
            </a:pPr>
            <a:r>
              <a:rPr sz="1950" b="0">
                <a:solidFill>
                  <a:srgbClr val="1736BD"/>
                </a:solidFill>
                <a:latin typeface="Inter"/>
                <a:ea typeface="Inter"/>
                <a:cs typeface="Inter"/>
              </a:rPr>
              <a:t>£9,600 off-intent Search spend within a fictional £60,000 account total.</a:t>
            </a:r>
          </a:p>
        </p:txBody>
      </p:sp>
      <p:sp>
        <p:nvSpPr>
          <p:cNvPr id="10" name="">
            <a:extLst xmlns:a="http://schemas.openxmlformats.org/drawingml/2006/main">
              <a:ext uri="{FF2B5EF4-FFF2-40B4-BE49-F238E27FC236}">
                <a16:creationId xmlns:a16="http://schemas.microsoft.com/office/drawing/2014/main" id="{DEE842D2-0D4C-4A6C-ADA0-E0DA80544995}"/>
              </a:ext>
            </a:extLst>
          </p:cNvPr>
          <p:cNvSpPr>
            <a:spLocks xmlns:a="http://schemas.openxmlformats.org/drawingml/2006/main" noGrp="1"/>
          </p:cNvSpPr>
          <p:nvPr/>
        </p:nvSpPr>
        <p:spPr>
          <a:xfrm xmlns:a="http://schemas.openxmlformats.org/drawingml/2006/main">
            <a:off x="552450" y="2543175"/>
            <a:ext cx="11087100" cy="0"/>
          </a:xfrm>
          <a:prstGeom xmlns:a="http://schemas.openxmlformats.org/drawingml/2006/main" prst="line">
            <a:avLst/>
          </a:prstGeom>
          <a:ln xmlns:a="http://schemas.openxmlformats.org/drawingml/2006/main" w="9525">
            <a:solidFill>
              <a:srgbClr val="C5C1B9"/>
            </a:solidFill>
          </a:ln>
        </p:spPr>
      </p:sp>
      <p:sp>
        <p:nvSpPr>
          <p:cNvPr id="11" name="01">
            <a:extLst xmlns:a="http://schemas.openxmlformats.org/drawingml/2006/main">
              <a:ext uri="{FF2B5EF4-FFF2-40B4-BE49-F238E27FC236}">
                <a16:creationId xmlns:a16="http://schemas.microsoft.com/office/drawing/2014/main" id="{6A89E668-EFD5-499D-AE00-8EE68A2A992B}"/>
              </a:ext>
            </a:extLst>
          </p:cNvPr>
          <p:cNvSpPr>
            <a:spLocks xmlns:a="http://schemas.openxmlformats.org/drawingml/2006/main" noGrp="1"/>
          </p:cNvSpPr>
          <p:nvPr/>
        </p:nvSpPr>
        <p:spPr>
          <a:xfrm xmlns:a="http://schemas.openxmlformats.org/drawingml/2006/main">
            <a:off x="552450" y="27336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0">
                <a:solidFill>
                  <a:srgbClr val="1736BD"/>
                </a:solidFill>
                <a:latin typeface="Inter"/>
                <a:ea typeface="Inter"/>
                <a:cs typeface="Inter"/>
              </a:defRPr>
            </a:pPr>
            <a:r>
              <a:rPr sz="2100" b="0">
                <a:solidFill>
                  <a:srgbClr val="1736BD"/>
                </a:solidFill>
                <a:latin typeface="Inter"/>
                <a:ea typeface="Inter"/>
                <a:cs typeface="Inter"/>
              </a:rPr>
              <a:t>01</a:t>
            </a:r>
          </a:p>
        </p:txBody>
      </p:sp>
      <p:sp>
        <p:nvSpPr>
          <p:cNvPr id="12" name="Correct the conversion goals">
            <a:extLst xmlns:a="http://schemas.openxmlformats.org/drawingml/2006/main">
              <a:ext uri="{FF2B5EF4-FFF2-40B4-BE49-F238E27FC236}">
                <a16:creationId xmlns:a16="http://schemas.microsoft.com/office/drawing/2014/main" id="{EEF3F5B4-69A4-4980-B361-0C2BD3E98657}"/>
              </a:ext>
            </a:extLst>
          </p:cNvPr>
          <p:cNvSpPr>
            <a:spLocks xmlns:a="http://schemas.openxmlformats.org/drawingml/2006/main" noGrp="1"/>
          </p:cNvSpPr>
          <p:nvPr/>
        </p:nvSpPr>
        <p:spPr>
          <a:xfrm xmlns:a="http://schemas.openxmlformats.org/drawingml/2006/main">
            <a:off x="1381125" y="2695575"/>
            <a:ext cx="10191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0B0B0D"/>
                </a:solidFill>
                <a:latin typeface="Inter"/>
                <a:ea typeface="Inter"/>
                <a:cs typeface="Inter"/>
              </a:defRPr>
            </a:pPr>
            <a:r>
              <a:rPr sz="2025" b="1">
                <a:solidFill>
                  <a:srgbClr val="0B0B0D"/>
                </a:solidFill>
                <a:latin typeface="Inter"/>
                <a:ea typeface="Inter"/>
                <a:cs typeface="Inter"/>
              </a:rPr>
              <a:t>Correct the conversion goals</a:t>
            </a:r>
          </a:p>
        </p:txBody>
      </p:sp>
      <p:sp>
        <p:nvSpPr>
          <p:cNvPr id="13" name="360 of 1,200 reported conversions are page views. Four campaigns ">
            <a:extLst xmlns:a="http://schemas.openxmlformats.org/drawingml/2006/main">
              <a:ext uri="{FF2B5EF4-FFF2-40B4-BE49-F238E27FC236}">
                <a16:creationId xmlns:a16="http://schemas.microsoft.com/office/drawing/2014/main" id="{B8C05DA3-B487-44FB-A06D-5028F60D2580}"/>
              </a:ext>
            </a:extLst>
          </p:cNvPr>
          <p:cNvSpPr>
            <a:spLocks xmlns:a="http://schemas.openxmlformats.org/drawingml/2006/main" noGrp="1"/>
          </p:cNvSpPr>
          <p:nvPr/>
        </p:nvSpPr>
        <p:spPr>
          <a:xfrm xmlns:a="http://schemas.openxmlformats.org/drawingml/2006/main">
            <a:off x="1381125" y="3086100"/>
            <a:ext cx="10191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0B0B0D"/>
                </a:solidFill>
                <a:latin typeface="Inter"/>
                <a:ea typeface="Inter"/>
                <a:cs typeface="Inter"/>
              </a:defRPr>
            </a:pPr>
            <a:r>
              <a:rPr sz="1500" b="0">
                <a:solidFill>
                  <a:srgbClr val="0B0B0D"/>
                </a:solidFill>
                <a:latin typeface="Inter"/>
                <a:ea typeface="Inter"/>
                <a:cs typeface="Inter"/>
              </a:rPr>
              <a:t>360 of 1,200 reported conversions are page views. Four campaigns pursue them.</a:t>
            </a:r>
          </a:p>
        </p:txBody>
      </p:sp>
      <p:sp>
        <p:nvSpPr>
          <p:cNvPr id="14" name="Account manager · F02 · E05 + E02">
            <a:extLst xmlns:a="http://schemas.openxmlformats.org/drawingml/2006/main">
              <a:ext uri="{FF2B5EF4-FFF2-40B4-BE49-F238E27FC236}">
                <a16:creationId xmlns:a16="http://schemas.microsoft.com/office/drawing/2014/main" id="{1D892E81-1DCE-42B1-AA6F-A01EC8CE7FC2}"/>
              </a:ext>
            </a:extLst>
          </p:cNvPr>
          <p:cNvSpPr>
            <a:spLocks xmlns:a="http://schemas.openxmlformats.org/drawingml/2006/main" noGrp="1"/>
          </p:cNvSpPr>
          <p:nvPr/>
        </p:nvSpPr>
        <p:spPr>
          <a:xfrm xmlns:a="http://schemas.openxmlformats.org/drawingml/2006/main">
            <a:off x="1381125" y="3371850"/>
            <a:ext cx="10191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0504D"/>
                </a:solidFill>
                <a:latin typeface="Inter"/>
                <a:ea typeface="Inter"/>
                <a:cs typeface="Inter"/>
              </a:defRPr>
            </a:pPr>
            <a:r>
              <a:rPr sz="975" b="0">
                <a:solidFill>
                  <a:srgbClr val="50504D"/>
                </a:solidFill>
                <a:latin typeface="Inter"/>
                <a:ea typeface="Inter"/>
                <a:cs typeface="Inter"/>
              </a:rPr>
              <a:t>Account manager · F02 · E05 + E02</a:t>
            </a:r>
          </a:p>
        </p:txBody>
      </p:sp>
      <p:sp>
        <p:nvSpPr>
          <p:cNvPr id="15" name="">
            <a:extLst xmlns:a="http://schemas.openxmlformats.org/drawingml/2006/main">
              <a:ext uri="{FF2B5EF4-FFF2-40B4-BE49-F238E27FC236}">
                <a16:creationId xmlns:a16="http://schemas.microsoft.com/office/drawing/2014/main" id="{F46D1821-ED89-41BD-903C-A1BC31D3E811}"/>
              </a:ext>
            </a:extLst>
          </p:cNvPr>
          <p:cNvSpPr>
            <a:spLocks xmlns:a="http://schemas.openxmlformats.org/drawingml/2006/main" noGrp="1"/>
          </p:cNvSpPr>
          <p:nvPr/>
        </p:nvSpPr>
        <p:spPr>
          <a:xfrm xmlns:a="http://schemas.openxmlformats.org/drawingml/2006/main">
            <a:off x="552450" y="3609975"/>
            <a:ext cx="11087100" cy="0"/>
          </a:xfrm>
          <a:prstGeom xmlns:a="http://schemas.openxmlformats.org/drawingml/2006/main" prst="line">
            <a:avLst/>
          </a:prstGeom>
          <a:ln xmlns:a="http://schemas.openxmlformats.org/drawingml/2006/main" w="9525">
            <a:solidFill>
              <a:srgbClr val="C5C1B9"/>
            </a:solidFill>
          </a:ln>
        </p:spPr>
      </p:sp>
      <p:sp>
        <p:nvSpPr>
          <p:cNvPr id="16" name="02">
            <a:extLst xmlns:a="http://schemas.openxmlformats.org/drawingml/2006/main">
              <a:ext uri="{FF2B5EF4-FFF2-40B4-BE49-F238E27FC236}">
                <a16:creationId xmlns:a16="http://schemas.microsoft.com/office/drawing/2014/main" id="{21E0F907-B7B6-4BEA-AF15-5D751E4C2D65}"/>
              </a:ext>
            </a:extLst>
          </p:cNvPr>
          <p:cNvSpPr>
            <a:spLocks xmlns:a="http://schemas.openxmlformats.org/drawingml/2006/main" noGrp="1"/>
          </p:cNvSpPr>
          <p:nvPr/>
        </p:nvSpPr>
        <p:spPr>
          <a:xfrm xmlns:a="http://schemas.openxmlformats.org/drawingml/2006/main">
            <a:off x="552450" y="38004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0">
                <a:solidFill>
                  <a:srgbClr val="1736BD"/>
                </a:solidFill>
                <a:latin typeface="Inter"/>
                <a:ea typeface="Inter"/>
                <a:cs typeface="Inter"/>
              </a:defRPr>
            </a:pPr>
            <a:r>
              <a:rPr sz="2100" b="0">
                <a:solidFill>
                  <a:srgbClr val="1736BD"/>
                </a:solidFill>
                <a:latin typeface="Inter"/>
                <a:ea typeface="Inter"/>
                <a:cs typeface="Inter"/>
              </a:rPr>
              <a:t>02</a:t>
            </a:r>
          </a:p>
        </p:txBody>
      </p:sp>
      <p:sp>
        <p:nvSpPr>
          <p:cNvPr id="17" name="Review the query exclusions">
            <a:extLst xmlns:a="http://schemas.openxmlformats.org/drawingml/2006/main">
              <a:ext uri="{FF2B5EF4-FFF2-40B4-BE49-F238E27FC236}">
                <a16:creationId xmlns:a16="http://schemas.microsoft.com/office/drawing/2014/main" id="{5F9679D5-E628-4AF3-BB8E-E89E61C7F842}"/>
              </a:ext>
            </a:extLst>
          </p:cNvPr>
          <p:cNvSpPr>
            <a:spLocks xmlns:a="http://schemas.openxmlformats.org/drawingml/2006/main" noGrp="1"/>
          </p:cNvSpPr>
          <p:nvPr/>
        </p:nvSpPr>
        <p:spPr>
          <a:xfrm xmlns:a="http://schemas.openxmlformats.org/drawingml/2006/main">
            <a:off x="1381125" y="3762375"/>
            <a:ext cx="10191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0B0B0D"/>
                </a:solidFill>
                <a:latin typeface="Inter"/>
                <a:ea typeface="Inter"/>
                <a:cs typeface="Inter"/>
              </a:defRPr>
            </a:pPr>
            <a:r>
              <a:rPr sz="2025" b="1">
                <a:solidFill>
                  <a:srgbClr val="0B0B0D"/>
                </a:solidFill>
                <a:latin typeface="Inter"/>
                <a:ea typeface="Inter"/>
                <a:cs typeface="Inter"/>
              </a:rPr>
              <a:t>Review the query exclusions</a:t>
            </a:r>
          </a:p>
        </p:txBody>
      </p:sp>
      <p:sp>
        <p:nvSpPr>
          <p:cNvPr id="18" name="Jobs, training, manuals and parts-only searches total £9,600, cou">
            <a:extLst xmlns:a="http://schemas.openxmlformats.org/drawingml/2006/main">
              <a:ext uri="{FF2B5EF4-FFF2-40B4-BE49-F238E27FC236}">
                <a16:creationId xmlns:a16="http://schemas.microsoft.com/office/drawing/2014/main" id="{0E4C44C0-0D79-40E0-BE1E-34EC06ED066E}"/>
              </a:ext>
            </a:extLst>
          </p:cNvPr>
          <p:cNvSpPr>
            <a:spLocks xmlns:a="http://schemas.openxmlformats.org/drawingml/2006/main" noGrp="1"/>
          </p:cNvSpPr>
          <p:nvPr/>
        </p:nvSpPr>
        <p:spPr>
          <a:xfrm xmlns:a="http://schemas.openxmlformats.org/drawingml/2006/main">
            <a:off x="1381125" y="4152900"/>
            <a:ext cx="10191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0B0B0D"/>
                </a:solidFill>
                <a:latin typeface="Inter"/>
                <a:ea typeface="Inter"/>
                <a:cs typeface="Inter"/>
              </a:defRPr>
            </a:pPr>
            <a:r>
              <a:rPr sz="1500" b="0">
                <a:solidFill>
                  <a:srgbClr val="0B0B0D"/>
                </a:solidFill>
                <a:latin typeface="Inter"/>
                <a:ea typeface="Inter"/>
                <a:cs typeface="Inter"/>
              </a:rPr>
              <a:t>Jobs, training, manuals and parts-only searches total £9,600, counted once.</a:t>
            </a:r>
          </a:p>
        </p:txBody>
      </p:sp>
      <p:sp>
        <p:nvSpPr>
          <p:cNvPr id="19" name="Account manager · F03 · E01">
            <a:extLst xmlns:a="http://schemas.openxmlformats.org/drawingml/2006/main">
              <a:ext uri="{FF2B5EF4-FFF2-40B4-BE49-F238E27FC236}">
                <a16:creationId xmlns:a16="http://schemas.microsoft.com/office/drawing/2014/main" id="{6FC85D0F-9F37-4910-93E6-6161ED810235}"/>
              </a:ext>
            </a:extLst>
          </p:cNvPr>
          <p:cNvSpPr>
            <a:spLocks xmlns:a="http://schemas.openxmlformats.org/drawingml/2006/main" noGrp="1"/>
          </p:cNvSpPr>
          <p:nvPr/>
        </p:nvSpPr>
        <p:spPr>
          <a:xfrm xmlns:a="http://schemas.openxmlformats.org/drawingml/2006/main">
            <a:off x="1381125" y="4438650"/>
            <a:ext cx="10191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0504D"/>
                </a:solidFill>
                <a:latin typeface="Inter"/>
                <a:ea typeface="Inter"/>
                <a:cs typeface="Inter"/>
              </a:defRPr>
            </a:pPr>
            <a:r>
              <a:rPr sz="975" b="0">
                <a:solidFill>
                  <a:srgbClr val="50504D"/>
                </a:solidFill>
                <a:latin typeface="Inter"/>
                <a:ea typeface="Inter"/>
                <a:cs typeface="Inter"/>
              </a:rPr>
              <a:t>Account manager · F03 · E01</a:t>
            </a:r>
          </a:p>
        </p:txBody>
      </p:sp>
      <p:sp>
        <p:nvSpPr>
          <p:cNvPr id="20" name="">
            <a:extLst xmlns:a="http://schemas.openxmlformats.org/drawingml/2006/main">
              <a:ext uri="{FF2B5EF4-FFF2-40B4-BE49-F238E27FC236}">
                <a16:creationId xmlns:a16="http://schemas.microsoft.com/office/drawing/2014/main" id="{847861E3-7BEF-4065-A212-D30F4CD3DB88}"/>
              </a:ext>
            </a:extLst>
          </p:cNvPr>
          <p:cNvSpPr>
            <a:spLocks xmlns:a="http://schemas.openxmlformats.org/drawingml/2006/main" noGrp="1"/>
          </p:cNvSpPr>
          <p:nvPr/>
        </p:nvSpPr>
        <p:spPr>
          <a:xfrm xmlns:a="http://schemas.openxmlformats.org/drawingml/2006/main">
            <a:off x="552450" y="4676775"/>
            <a:ext cx="11087100" cy="0"/>
          </a:xfrm>
          <a:prstGeom xmlns:a="http://schemas.openxmlformats.org/drawingml/2006/main" prst="line">
            <a:avLst/>
          </a:prstGeom>
          <a:ln xmlns:a="http://schemas.openxmlformats.org/drawingml/2006/main" w="9525">
            <a:solidFill>
              <a:srgbClr val="C5C1B9"/>
            </a:solidFill>
          </a:ln>
        </p:spPr>
      </p:sp>
      <p:sp>
        <p:nvSpPr>
          <p:cNvPr id="21" name="03">
            <a:extLst xmlns:a="http://schemas.openxmlformats.org/drawingml/2006/main">
              <a:ext uri="{FF2B5EF4-FFF2-40B4-BE49-F238E27FC236}">
                <a16:creationId xmlns:a16="http://schemas.microsoft.com/office/drawing/2014/main" id="{9371B267-57E1-45A5-AD04-7194D4111EAC}"/>
              </a:ext>
            </a:extLst>
          </p:cNvPr>
          <p:cNvSpPr>
            <a:spLocks xmlns:a="http://schemas.openxmlformats.org/drawingml/2006/main" noGrp="1"/>
          </p:cNvSpPr>
          <p:nvPr/>
        </p:nvSpPr>
        <p:spPr>
          <a:xfrm xmlns:a="http://schemas.openxmlformats.org/drawingml/2006/main">
            <a:off x="552450" y="48672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0">
                <a:solidFill>
                  <a:srgbClr val="1736BD"/>
                </a:solidFill>
                <a:latin typeface="Inter"/>
                <a:ea typeface="Inter"/>
                <a:cs typeface="Inter"/>
              </a:defRPr>
            </a:pPr>
            <a:r>
              <a:rPr sz="2100" b="0">
                <a:solidFill>
                  <a:srgbClr val="1736BD"/>
                </a:solidFill>
                <a:latin typeface="Inter"/>
                <a:ea typeface="Inter"/>
                <a:cs typeface="Inter"/>
              </a:rPr>
              <a:t>03</a:t>
            </a:r>
          </a:p>
        </p:txBody>
      </p:sp>
      <p:sp>
        <p:nvSpPr>
          <p:cNvPr id="22" name="Validate before changing budgets">
            <a:extLst xmlns:a="http://schemas.openxmlformats.org/drawingml/2006/main">
              <a:ext uri="{FF2B5EF4-FFF2-40B4-BE49-F238E27FC236}">
                <a16:creationId xmlns:a16="http://schemas.microsoft.com/office/drawing/2014/main" id="{B5E5C63C-04A1-45EC-8CBC-5DB9E579A6B7}"/>
              </a:ext>
            </a:extLst>
          </p:cNvPr>
          <p:cNvSpPr>
            <a:spLocks xmlns:a="http://schemas.openxmlformats.org/drawingml/2006/main" noGrp="1"/>
          </p:cNvSpPr>
          <p:nvPr/>
        </p:nvSpPr>
        <p:spPr>
          <a:xfrm xmlns:a="http://schemas.openxmlformats.org/drawingml/2006/main">
            <a:off x="1381125" y="4829175"/>
            <a:ext cx="10191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1">
                <a:solidFill>
                  <a:srgbClr val="0B0B0D"/>
                </a:solidFill>
                <a:latin typeface="Inter"/>
                <a:ea typeface="Inter"/>
                <a:cs typeface="Inter"/>
              </a:defRPr>
            </a:pPr>
            <a:r>
              <a:rPr sz="2025" b="1">
                <a:solidFill>
                  <a:srgbClr val="0B0B0D"/>
                </a:solidFill>
                <a:latin typeface="Inter"/>
                <a:ea typeface="Inter"/>
                <a:cs typeface="Inter"/>
              </a:rPr>
              <a:t>Validate before changing budgets</a:t>
            </a:r>
          </a:p>
        </p:txBody>
      </p:sp>
      <p:sp>
        <p:nvSpPr>
          <p:cNvPr id="23" name="Review structure, URLs and targeting. Build a stable enquiry-only">
            <a:extLst xmlns:a="http://schemas.openxmlformats.org/drawingml/2006/main">
              <a:ext uri="{FF2B5EF4-FFF2-40B4-BE49-F238E27FC236}">
                <a16:creationId xmlns:a16="http://schemas.microsoft.com/office/drawing/2014/main" id="{DA1AB73B-97DF-4C6B-B38C-2DF3E68722EF}"/>
              </a:ext>
            </a:extLst>
          </p:cNvPr>
          <p:cNvSpPr>
            <a:spLocks xmlns:a="http://schemas.openxmlformats.org/drawingml/2006/main" noGrp="1"/>
          </p:cNvSpPr>
          <p:nvPr/>
        </p:nvSpPr>
        <p:spPr>
          <a:xfrm xmlns:a="http://schemas.openxmlformats.org/drawingml/2006/main">
            <a:off x="1381125" y="5219700"/>
            <a:ext cx="10191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0B0B0D"/>
                </a:solidFill>
                <a:latin typeface="Inter"/>
                <a:ea typeface="Inter"/>
                <a:cs typeface="Inter"/>
              </a:defRPr>
            </a:pPr>
            <a:r>
              <a:rPr sz="1500" b="0">
                <a:solidFill>
                  <a:srgbClr val="0B0B0D"/>
                </a:solidFill>
                <a:latin typeface="Inter"/>
                <a:ea typeface="Inter"/>
                <a:cs typeface="Inter"/>
              </a:rPr>
              <a:t>Review structure, URLs and targeting. Build a stable enquiry-only baseline.</a:t>
            </a:r>
          </a:p>
        </p:txBody>
      </p:sp>
      <p:sp>
        <p:nvSpPr>
          <p:cNvPr id="24" name="Owner + account manager · F01 / F04–F08">
            <a:extLst xmlns:a="http://schemas.openxmlformats.org/drawingml/2006/main">
              <a:ext uri="{FF2B5EF4-FFF2-40B4-BE49-F238E27FC236}">
                <a16:creationId xmlns:a16="http://schemas.microsoft.com/office/drawing/2014/main" id="{4CD1C347-61E3-455F-AE5C-BFCC5A10BFDA}"/>
              </a:ext>
            </a:extLst>
          </p:cNvPr>
          <p:cNvSpPr>
            <a:spLocks xmlns:a="http://schemas.openxmlformats.org/drawingml/2006/main" noGrp="1"/>
          </p:cNvSpPr>
          <p:nvPr/>
        </p:nvSpPr>
        <p:spPr>
          <a:xfrm xmlns:a="http://schemas.openxmlformats.org/drawingml/2006/main">
            <a:off x="1381125" y="5505450"/>
            <a:ext cx="10191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0504D"/>
                </a:solidFill>
                <a:latin typeface="Inter"/>
                <a:ea typeface="Inter"/>
                <a:cs typeface="Inter"/>
              </a:defRPr>
            </a:pPr>
            <a:r>
              <a:rPr sz="975" b="0">
                <a:solidFill>
                  <a:srgbClr val="50504D"/>
                </a:solidFill>
                <a:latin typeface="Inter"/>
                <a:ea typeface="Inter"/>
                <a:cs typeface="Inter"/>
              </a:rPr>
              <a:t>Owner + account manager · F01 / F04–F08</a:t>
            </a:r>
          </a:p>
        </p:txBody>
      </p:sp>
      <p:sp>
        <p:nvSpPr>
          <p:cNvPr id="25" name="No changes implemented. The £1,920–£2,560/month reallocation scen">
            <a:extLst xmlns:a="http://schemas.openxmlformats.org/drawingml/2006/main">
              <a:ext uri="{FF2B5EF4-FFF2-40B4-BE49-F238E27FC236}">
                <a16:creationId xmlns:a16="http://schemas.microsoft.com/office/drawing/2014/main" id="{82DB3B96-749D-4A25-B91D-35B0B591BBBC}"/>
              </a:ext>
            </a:extLst>
          </p:cNvPr>
          <p:cNvSpPr>
            <a:spLocks xmlns:a="http://schemas.openxmlformats.org/drawingml/2006/main" noGrp="1"/>
          </p:cNvSpPr>
          <p:nvPr/>
        </p:nvSpPr>
        <p:spPr>
          <a:xfrm xmlns:a="http://schemas.openxmlformats.org/drawingml/2006/main">
            <a:off x="552450" y="5895975"/>
            <a:ext cx="11049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0504D"/>
                </a:solidFill>
                <a:latin typeface="Inter"/>
                <a:ea typeface="Inter"/>
                <a:cs typeface="Inter"/>
              </a:defRPr>
            </a:pPr>
            <a:r>
              <a:rPr sz="1200" b="0">
                <a:solidFill>
                  <a:srgbClr val="50504D"/>
                </a:solidFill>
                <a:latin typeface="Inter"/>
                <a:ea typeface="Inter"/>
                <a:cs typeface="Inter"/>
              </a:rPr>
              <a:t>No changes implemented. The £1,920–£2,560/month reallocation scenario assumes a 60–80% reduction in recurring off-intent spend; it is not achieved savings.</a:t>
            </a:r>
          </a:p>
        </p:txBody>
      </p:sp>
    </p:spTree>
    <p:extLst>
      <p:ext uri="{BB962C8B-B14F-4D97-AF65-F5344CB8AC3E}">
        <p14:creationId xmlns:p14="http://schemas.microsoft.com/office/powerpoint/2010/main" val="199971712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ce67957931954dc1">
            <a:extLst>
              <a:ext uri="{96DAC541-7B7A-43D3-8B79-37D633B846F1}">
                <asvg:svgBlip xmlns:asvg="http://schemas.microsoft.com/office/drawing/2016/SVG/main" r:embed="Re31cd662fd4a475e"/>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49EFB39D-F3B7-41FA-BEA5-8CECD96D5183}"/>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WHAT WE REVIEW">
            <a:extLst xmlns:a="http://schemas.openxmlformats.org/drawingml/2006/main">
              <a:ext uri="{FF2B5EF4-FFF2-40B4-BE49-F238E27FC236}">
                <a16:creationId xmlns:a16="http://schemas.microsoft.com/office/drawing/2014/main" id="{BE41A9ED-EA95-4769-BBA2-87DEA36F949E}"/>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WHAT WE REVIEW</a:t>
            </a:r>
          </a:p>
        </p:txBody>
      </p:sp>
      <p:sp>
        <p:nvSpPr>
          <p:cNvPr id="4" name="">
            <a:extLst xmlns:a="http://schemas.openxmlformats.org/drawingml/2006/main">
              <a:ext uri="{FF2B5EF4-FFF2-40B4-BE49-F238E27FC236}">
                <a16:creationId xmlns:a16="http://schemas.microsoft.com/office/drawing/2014/main" id="{B21D0AF3-895A-4362-AFD7-2F41FEE47BF5}"/>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EF10D9FC-4816-4DDF-B5F3-23598AD99AF6}"/>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1151BC88-5BDF-4D39-8F7D-ABED8094F12D}"/>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03">
            <a:extLst xmlns:a="http://schemas.openxmlformats.org/drawingml/2006/main">
              <a:ext uri="{FF2B5EF4-FFF2-40B4-BE49-F238E27FC236}">
                <a16:creationId xmlns:a16="http://schemas.microsoft.com/office/drawing/2014/main" id="{E5BBF6FF-882A-4E7B-900D-757C92566DFC}"/>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03</a:t>
            </a:r>
          </a:p>
        </p:txBody>
      </p:sp>
      <p:sp>
        <p:nvSpPr>
          <p:cNvPr id="8" name="Eight areas. One evidence standard.">
            <a:extLst xmlns:a="http://schemas.openxmlformats.org/drawingml/2006/main">
              <a:ext uri="{FF2B5EF4-FFF2-40B4-BE49-F238E27FC236}">
                <a16:creationId xmlns:a16="http://schemas.microsoft.com/office/drawing/2014/main" id="{DECD6297-384F-4E23-9195-2EA836619CFC}"/>
              </a:ext>
            </a:extLst>
          </p:cNvPr>
          <p:cNvSpPr>
            <a:spLocks xmlns:a="http://schemas.openxmlformats.org/drawingml/2006/main" noGrp="1"/>
          </p:cNvSpPr>
          <p:nvPr/>
        </p:nvSpPr>
        <p:spPr>
          <a:xfrm xmlns:a="http://schemas.openxmlformats.org/drawingml/2006/main">
            <a:off x="552450" y="1143000"/>
            <a:ext cx="11087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300" b="1">
                <a:solidFill>
                  <a:srgbClr val="0B0B0D"/>
                </a:solidFill>
                <a:latin typeface="Inter"/>
                <a:ea typeface="Inter"/>
                <a:cs typeface="Inter"/>
              </a:defRPr>
            </a:pPr>
            <a:r>
              <a:rPr sz="3300" b="1">
                <a:solidFill>
                  <a:srgbClr val="0B0B0D"/>
                </a:solidFill>
                <a:latin typeface="Inter"/>
                <a:ea typeface="Inter"/>
                <a:cs typeface="Inter"/>
              </a:rPr>
              <a:t>Eight areas. One evidence standard.</a:t>
            </a:r>
          </a:p>
        </p:txBody>
      </p:sp>
      <p:sp>
        <p:nvSpPr>
          <p:cNvPr id="9" name="Findings carry context, evidence, a priority and a validation ste">
            <a:extLst xmlns:a="http://schemas.openxmlformats.org/drawingml/2006/main">
              <a:ext uri="{FF2B5EF4-FFF2-40B4-BE49-F238E27FC236}">
                <a16:creationId xmlns:a16="http://schemas.microsoft.com/office/drawing/2014/main" id="{2A3A020E-2BB7-40B0-B65A-D6778A4CC14B}"/>
              </a:ext>
            </a:extLst>
          </p:cNvPr>
          <p:cNvSpPr>
            <a:spLocks xmlns:a="http://schemas.openxmlformats.org/drawingml/2006/main" noGrp="1"/>
          </p:cNvSpPr>
          <p:nvPr/>
        </p:nvSpPr>
        <p:spPr>
          <a:xfrm xmlns:a="http://schemas.openxmlformats.org/drawingml/2006/main">
            <a:off x="552450" y="1866900"/>
            <a:ext cx="110871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0">
                <a:solidFill>
                  <a:srgbClr val="50504D"/>
                </a:solidFill>
                <a:latin typeface="Inter"/>
                <a:ea typeface="Inter"/>
                <a:cs typeface="Inter"/>
              </a:defRPr>
            </a:pPr>
            <a:r>
              <a:rPr sz="1725" b="0">
                <a:solidFill>
                  <a:srgbClr val="50504D"/>
                </a:solidFill>
                <a:latin typeface="Inter"/>
                <a:ea typeface="Inter"/>
                <a:cs typeface="Inter"/>
              </a:rPr>
              <a:t>Findings carry context, evidence, a priority and a validation step.</a:t>
            </a:r>
          </a:p>
        </p:txBody>
      </p:sp>
      <p:sp>
        <p:nvSpPr>
          <p:cNvPr id="10" name="01">
            <a:extLst xmlns:a="http://schemas.openxmlformats.org/drawingml/2006/main">
              <a:ext uri="{FF2B5EF4-FFF2-40B4-BE49-F238E27FC236}">
                <a16:creationId xmlns:a16="http://schemas.microsoft.com/office/drawing/2014/main" id="{E31C9BA3-053E-4FD6-B735-5778C469E9DE}"/>
              </a:ext>
            </a:extLst>
          </p:cNvPr>
          <p:cNvSpPr>
            <a:spLocks xmlns:a="http://schemas.openxmlformats.org/drawingml/2006/main" noGrp="1"/>
          </p:cNvSpPr>
          <p:nvPr/>
        </p:nvSpPr>
        <p:spPr>
          <a:xfrm xmlns:a="http://schemas.openxmlformats.org/drawingml/2006/main">
            <a:off x="552450" y="247650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1736BD"/>
                </a:solidFill>
                <a:latin typeface="Inter"/>
                <a:ea typeface="Inter"/>
                <a:cs typeface="Inter"/>
              </a:defRPr>
            </a:pPr>
            <a:r>
              <a:rPr sz="1500" b="1">
                <a:solidFill>
                  <a:srgbClr val="1736BD"/>
                </a:solidFill>
                <a:latin typeface="Inter"/>
                <a:ea typeface="Inter"/>
                <a:cs typeface="Inter"/>
              </a:rPr>
              <a:t>01</a:t>
            </a:r>
          </a:p>
        </p:txBody>
      </p:sp>
      <p:sp>
        <p:nvSpPr>
          <p:cNvPr id="11" name="Account &amp; campaign structure">
            <a:extLst xmlns:a="http://schemas.openxmlformats.org/drawingml/2006/main">
              <a:ext uri="{FF2B5EF4-FFF2-40B4-BE49-F238E27FC236}">
                <a16:creationId xmlns:a16="http://schemas.microsoft.com/office/drawing/2014/main" id="{21A68A75-174A-4D4F-81A5-11AFBEF25833}"/>
              </a:ext>
            </a:extLst>
          </p:cNvPr>
          <p:cNvSpPr>
            <a:spLocks xmlns:a="http://schemas.openxmlformats.org/drawingml/2006/main" noGrp="1"/>
          </p:cNvSpPr>
          <p:nvPr/>
        </p:nvSpPr>
        <p:spPr>
          <a:xfrm xmlns:a="http://schemas.openxmlformats.org/drawingml/2006/main">
            <a:off x="1171575" y="2476500"/>
            <a:ext cx="4857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0B0B0D"/>
                </a:solidFill>
                <a:latin typeface="Inter"/>
                <a:ea typeface="Inter"/>
                <a:cs typeface="Inter"/>
              </a:defRPr>
            </a:pPr>
            <a:r>
              <a:rPr sz="1800" b="1">
                <a:solidFill>
                  <a:srgbClr val="0B0B0D"/>
                </a:solidFill>
                <a:latin typeface="Inter"/>
                <a:ea typeface="Inter"/>
                <a:cs typeface="Inter"/>
              </a:rPr>
              <a:t>Account &amp; campaign structure</a:t>
            </a:r>
          </a:p>
        </p:txBody>
      </p:sp>
      <p:sp>
        <p:nvSpPr>
          <p:cNvPr id="12" name="02">
            <a:extLst xmlns:a="http://schemas.openxmlformats.org/drawingml/2006/main">
              <a:ext uri="{FF2B5EF4-FFF2-40B4-BE49-F238E27FC236}">
                <a16:creationId xmlns:a16="http://schemas.microsoft.com/office/drawing/2014/main" id="{AFA5D5CF-687C-41D2-B789-7F1ADEA9892C}"/>
              </a:ext>
            </a:extLst>
          </p:cNvPr>
          <p:cNvSpPr>
            <a:spLocks xmlns:a="http://schemas.openxmlformats.org/drawingml/2006/main" noGrp="1"/>
          </p:cNvSpPr>
          <p:nvPr/>
        </p:nvSpPr>
        <p:spPr>
          <a:xfrm xmlns:a="http://schemas.openxmlformats.org/drawingml/2006/main">
            <a:off x="6191250" y="247650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1736BD"/>
                </a:solidFill>
                <a:latin typeface="Inter"/>
                <a:ea typeface="Inter"/>
                <a:cs typeface="Inter"/>
              </a:defRPr>
            </a:pPr>
            <a:r>
              <a:rPr sz="1500" b="1">
                <a:solidFill>
                  <a:srgbClr val="1736BD"/>
                </a:solidFill>
                <a:latin typeface="Inter"/>
                <a:ea typeface="Inter"/>
                <a:cs typeface="Inter"/>
              </a:rPr>
              <a:t>02</a:t>
            </a:r>
          </a:p>
        </p:txBody>
      </p:sp>
      <p:sp>
        <p:nvSpPr>
          <p:cNvPr id="13" name="Keywords &amp; match types">
            <a:extLst xmlns:a="http://schemas.openxmlformats.org/drawingml/2006/main">
              <a:ext uri="{FF2B5EF4-FFF2-40B4-BE49-F238E27FC236}">
                <a16:creationId xmlns:a16="http://schemas.microsoft.com/office/drawing/2014/main" id="{590474F4-DC1D-42EC-8E63-D4583777180E}"/>
              </a:ext>
            </a:extLst>
          </p:cNvPr>
          <p:cNvSpPr>
            <a:spLocks xmlns:a="http://schemas.openxmlformats.org/drawingml/2006/main" noGrp="1"/>
          </p:cNvSpPr>
          <p:nvPr/>
        </p:nvSpPr>
        <p:spPr>
          <a:xfrm xmlns:a="http://schemas.openxmlformats.org/drawingml/2006/main">
            <a:off x="6810375" y="2476500"/>
            <a:ext cx="4857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0B0B0D"/>
                </a:solidFill>
                <a:latin typeface="Inter"/>
                <a:ea typeface="Inter"/>
                <a:cs typeface="Inter"/>
              </a:defRPr>
            </a:pPr>
            <a:r>
              <a:rPr sz="1800" b="1">
                <a:solidFill>
                  <a:srgbClr val="0B0B0D"/>
                </a:solidFill>
                <a:latin typeface="Inter"/>
                <a:ea typeface="Inter"/>
                <a:cs typeface="Inter"/>
              </a:rPr>
              <a:t>Keywords &amp; match types</a:t>
            </a:r>
          </a:p>
        </p:txBody>
      </p:sp>
      <p:sp>
        <p:nvSpPr>
          <p:cNvPr id="14" name="03">
            <a:extLst xmlns:a="http://schemas.openxmlformats.org/drawingml/2006/main">
              <a:ext uri="{FF2B5EF4-FFF2-40B4-BE49-F238E27FC236}">
                <a16:creationId xmlns:a16="http://schemas.microsoft.com/office/drawing/2014/main" id="{BBCE1CCA-0E5D-49CE-9D1E-958D50896305}"/>
              </a:ext>
            </a:extLst>
          </p:cNvPr>
          <p:cNvSpPr>
            <a:spLocks xmlns:a="http://schemas.openxmlformats.org/drawingml/2006/main" noGrp="1"/>
          </p:cNvSpPr>
          <p:nvPr/>
        </p:nvSpPr>
        <p:spPr>
          <a:xfrm xmlns:a="http://schemas.openxmlformats.org/drawingml/2006/main">
            <a:off x="552450" y="3343275"/>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1736BD"/>
                </a:solidFill>
                <a:latin typeface="Inter"/>
                <a:ea typeface="Inter"/>
                <a:cs typeface="Inter"/>
              </a:defRPr>
            </a:pPr>
            <a:r>
              <a:rPr sz="1500" b="1">
                <a:solidFill>
                  <a:srgbClr val="1736BD"/>
                </a:solidFill>
                <a:latin typeface="Inter"/>
                <a:ea typeface="Inter"/>
                <a:cs typeface="Inter"/>
              </a:rPr>
              <a:t>03</a:t>
            </a:r>
          </a:p>
        </p:txBody>
      </p:sp>
      <p:sp>
        <p:nvSpPr>
          <p:cNvPr id="15" name="Bidding &amp; budget">
            <a:extLst xmlns:a="http://schemas.openxmlformats.org/drawingml/2006/main">
              <a:ext uri="{FF2B5EF4-FFF2-40B4-BE49-F238E27FC236}">
                <a16:creationId xmlns:a16="http://schemas.microsoft.com/office/drawing/2014/main" id="{E7B5CD6D-D527-4CD3-B600-2045809F66FB}"/>
              </a:ext>
            </a:extLst>
          </p:cNvPr>
          <p:cNvSpPr>
            <a:spLocks xmlns:a="http://schemas.openxmlformats.org/drawingml/2006/main" noGrp="1"/>
          </p:cNvSpPr>
          <p:nvPr/>
        </p:nvSpPr>
        <p:spPr>
          <a:xfrm xmlns:a="http://schemas.openxmlformats.org/drawingml/2006/main">
            <a:off x="1171575" y="3343275"/>
            <a:ext cx="4857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0B0B0D"/>
                </a:solidFill>
                <a:latin typeface="Inter"/>
                <a:ea typeface="Inter"/>
                <a:cs typeface="Inter"/>
              </a:defRPr>
            </a:pPr>
            <a:r>
              <a:rPr sz="1800" b="1">
                <a:solidFill>
                  <a:srgbClr val="0B0B0D"/>
                </a:solidFill>
                <a:latin typeface="Inter"/>
                <a:ea typeface="Inter"/>
                <a:cs typeface="Inter"/>
              </a:rPr>
              <a:t>Bidding &amp; budget</a:t>
            </a:r>
          </a:p>
        </p:txBody>
      </p:sp>
      <p:sp>
        <p:nvSpPr>
          <p:cNvPr id="16" name="04">
            <a:extLst xmlns:a="http://schemas.openxmlformats.org/drawingml/2006/main">
              <a:ext uri="{FF2B5EF4-FFF2-40B4-BE49-F238E27FC236}">
                <a16:creationId xmlns:a16="http://schemas.microsoft.com/office/drawing/2014/main" id="{FC1725B4-DA27-4B6A-B029-56ACB89F3205}"/>
              </a:ext>
            </a:extLst>
          </p:cNvPr>
          <p:cNvSpPr>
            <a:spLocks xmlns:a="http://schemas.openxmlformats.org/drawingml/2006/main" noGrp="1"/>
          </p:cNvSpPr>
          <p:nvPr/>
        </p:nvSpPr>
        <p:spPr>
          <a:xfrm xmlns:a="http://schemas.openxmlformats.org/drawingml/2006/main">
            <a:off x="6191250" y="3343275"/>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1736BD"/>
                </a:solidFill>
                <a:latin typeface="Inter"/>
                <a:ea typeface="Inter"/>
                <a:cs typeface="Inter"/>
              </a:defRPr>
            </a:pPr>
            <a:r>
              <a:rPr sz="1500" b="1">
                <a:solidFill>
                  <a:srgbClr val="1736BD"/>
                </a:solidFill>
                <a:latin typeface="Inter"/>
                <a:ea typeface="Inter"/>
                <a:cs typeface="Inter"/>
              </a:rPr>
              <a:t>04</a:t>
            </a:r>
          </a:p>
        </p:txBody>
      </p:sp>
      <p:sp>
        <p:nvSpPr>
          <p:cNvPr id="17" name="Ad copy &amp; assets">
            <a:extLst xmlns:a="http://schemas.openxmlformats.org/drawingml/2006/main">
              <a:ext uri="{FF2B5EF4-FFF2-40B4-BE49-F238E27FC236}">
                <a16:creationId xmlns:a16="http://schemas.microsoft.com/office/drawing/2014/main" id="{7B1F0A3E-56AC-4239-995F-64FA6DCD3A7C}"/>
              </a:ext>
            </a:extLst>
          </p:cNvPr>
          <p:cNvSpPr>
            <a:spLocks xmlns:a="http://schemas.openxmlformats.org/drawingml/2006/main" noGrp="1"/>
          </p:cNvSpPr>
          <p:nvPr/>
        </p:nvSpPr>
        <p:spPr>
          <a:xfrm xmlns:a="http://schemas.openxmlformats.org/drawingml/2006/main">
            <a:off x="6810375" y="3343275"/>
            <a:ext cx="4857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0B0B0D"/>
                </a:solidFill>
                <a:latin typeface="Inter"/>
                <a:ea typeface="Inter"/>
                <a:cs typeface="Inter"/>
              </a:defRPr>
            </a:pPr>
            <a:r>
              <a:rPr sz="1800" b="1">
                <a:solidFill>
                  <a:srgbClr val="0B0B0D"/>
                </a:solidFill>
                <a:latin typeface="Inter"/>
                <a:ea typeface="Inter"/>
                <a:cs typeface="Inter"/>
              </a:rPr>
              <a:t>Ad copy &amp; assets</a:t>
            </a:r>
          </a:p>
        </p:txBody>
      </p:sp>
      <p:sp>
        <p:nvSpPr>
          <p:cNvPr id="18" name="05">
            <a:extLst xmlns:a="http://schemas.openxmlformats.org/drawingml/2006/main">
              <a:ext uri="{FF2B5EF4-FFF2-40B4-BE49-F238E27FC236}">
                <a16:creationId xmlns:a16="http://schemas.microsoft.com/office/drawing/2014/main" id="{20059BC4-7EAC-4B1A-A1CD-1B70B8B30BA7}"/>
              </a:ext>
            </a:extLst>
          </p:cNvPr>
          <p:cNvSpPr>
            <a:spLocks xmlns:a="http://schemas.openxmlformats.org/drawingml/2006/main" noGrp="1"/>
          </p:cNvSpPr>
          <p:nvPr/>
        </p:nvSpPr>
        <p:spPr>
          <a:xfrm xmlns:a="http://schemas.openxmlformats.org/drawingml/2006/main">
            <a:off x="552450" y="42100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1736BD"/>
                </a:solidFill>
                <a:latin typeface="Inter"/>
                <a:ea typeface="Inter"/>
                <a:cs typeface="Inter"/>
              </a:defRPr>
            </a:pPr>
            <a:r>
              <a:rPr sz="1500" b="1">
                <a:solidFill>
                  <a:srgbClr val="1736BD"/>
                </a:solidFill>
                <a:latin typeface="Inter"/>
                <a:ea typeface="Inter"/>
                <a:cs typeface="Inter"/>
              </a:rPr>
              <a:t>05</a:t>
            </a:r>
          </a:p>
        </p:txBody>
      </p:sp>
      <p:sp>
        <p:nvSpPr>
          <p:cNvPr id="19" name="Landing pages &amp; destinations">
            <a:extLst xmlns:a="http://schemas.openxmlformats.org/drawingml/2006/main">
              <a:ext uri="{FF2B5EF4-FFF2-40B4-BE49-F238E27FC236}">
                <a16:creationId xmlns:a16="http://schemas.microsoft.com/office/drawing/2014/main" id="{3FE573FA-3FD1-4BD7-8851-4C072A6342CF}"/>
              </a:ext>
            </a:extLst>
          </p:cNvPr>
          <p:cNvSpPr>
            <a:spLocks xmlns:a="http://schemas.openxmlformats.org/drawingml/2006/main" noGrp="1"/>
          </p:cNvSpPr>
          <p:nvPr/>
        </p:nvSpPr>
        <p:spPr>
          <a:xfrm xmlns:a="http://schemas.openxmlformats.org/drawingml/2006/main">
            <a:off x="1171575" y="4210050"/>
            <a:ext cx="4857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0B0B0D"/>
                </a:solidFill>
                <a:latin typeface="Inter"/>
                <a:ea typeface="Inter"/>
                <a:cs typeface="Inter"/>
              </a:defRPr>
            </a:pPr>
            <a:r>
              <a:rPr sz="1800" b="1">
                <a:solidFill>
                  <a:srgbClr val="0B0B0D"/>
                </a:solidFill>
                <a:latin typeface="Inter"/>
                <a:ea typeface="Inter"/>
                <a:cs typeface="Inter"/>
              </a:rPr>
              <a:t>Landing pages &amp; destinations</a:t>
            </a:r>
          </a:p>
        </p:txBody>
      </p:sp>
      <p:sp>
        <p:nvSpPr>
          <p:cNvPr id="20" name="06">
            <a:extLst xmlns:a="http://schemas.openxmlformats.org/drawingml/2006/main">
              <a:ext uri="{FF2B5EF4-FFF2-40B4-BE49-F238E27FC236}">
                <a16:creationId xmlns:a16="http://schemas.microsoft.com/office/drawing/2014/main" id="{A325D5B5-C08E-4AA2-8447-6DFEBE82D1A9}"/>
              </a:ext>
            </a:extLst>
          </p:cNvPr>
          <p:cNvSpPr>
            <a:spLocks xmlns:a="http://schemas.openxmlformats.org/drawingml/2006/main" noGrp="1"/>
          </p:cNvSpPr>
          <p:nvPr/>
        </p:nvSpPr>
        <p:spPr>
          <a:xfrm xmlns:a="http://schemas.openxmlformats.org/drawingml/2006/main">
            <a:off x="6191250" y="42100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1736BD"/>
                </a:solidFill>
                <a:latin typeface="Inter"/>
                <a:ea typeface="Inter"/>
                <a:cs typeface="Inter"/>
              </a:defRPr>
            </a:pPr>
            <a:r>
              <a:rPr sz="1500" b="1">
                <a:solidFill>
                  <a:srgbClr val="1736BD"/>
                </a:solidFill>
                <a:latin typeface="Inter"/>
                <a:ea typeface="Inter"/>
                <a:cs typeface="Inter"/>
              </a:rPr>
              <a:t>06</a:t>
            </a:r>
          </a:p>
        </p:txBody>
      </p:sp>
      <p:sp>
        <p:nvSpPr>
          <p:cNvPr id="21" name="Conversion tracking &amp; goals">
            <a:extLst xmlns:a="http://schemas.openxmlformats.org/drawingml/2006/main">
              <a:ext uri="{FF2B5EF4-FFF2-40B4-BE49-F238E27FC236}">
                <a16:creationId xmlns:a16="http://schemas.microsoft.com/office/drawing/2014/main" id="{032885AF-F36C-4A72-8FC2-ED8B1470EB38}"/>
              </a:ext>
            </a:extLst>
          </p:cNvPr>
          <p:cNvSpPr>
            <a:spLocks xmlns:a="http://schemas.openxmlformats.org/drawingml/2006/main" noGrp="1"/>
          </p:cNvSpPr>
          <p:nvPr/>
        </p:nvSpPr>
        <p:spPr>
          <a:xfrm xmlns:a="http://schemas.openxmlformats.org/drawingml/2006/main">
            <a:off x="6810375" y="4210050"/>
            <a:ext cx="4857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0B0B0D"/>
                </a:solidFill>
                <a:latin typeface="Inter"/>
                <a:ea typeface="Inter"/>
                <a:cs typeface="Inter"/>
              </a:defRPr>
            </a:pPr>
            <a:r>
              <a:rPr sz="1800" b="1">
                <a:solidFill>
                  <a:srgbClr val="0B0B0D"/>
                </a:solidFill>
                <a:latin typeface="Inter"/>
                <a:ea typeface="Inter"/>
                <a:cs typeface="Inter"/>
              </a:rPr>
              <a:t>Conversion tracking &amp; goals</a:t>
            </a:r>
          </a:p>
        </p:txBody>
      </p:sp>
      <p:sp>
        <p:nvSpPr>
          <p:cNvPr id="22" name="07">
            <a:extLst xmlns:a="http://schemas.openxmlformats.org/drawingml/2006/main">
              <a:ext uri="{FF2B5EF4-FFF2-40B4-BE49-F238E27FC236}">
                <a16:creationId xmlns:a16="http://schemas.microsoft.com/office/drawing/2014/main" id="{BE28174B-6A87-4B5F-AAAE-38D1231A3ABD}"/>
              </a:ext>
            </a:extLst>
          </p:cNvPr>
          <p:cNvSpPr>
            <a:spLocks xmlns:a="http://schemas.openxmlformats.org/drawingml/2006/main" noGrp="1"/>
          </p:cNvSpPr>
          <p:nvPr/>
        </p:nvSpPr>
        <p:spPr>
          <a:xfrm xmlns:a="http://schemas.openxmlformats.org/drawingml/2006/main">
            <a:off x="552450" y="5076825"/>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1736BD"/>
                </a:solidFill>
                <a:latin typeface="Inter"/>
                <a:ea typeface="Inter"/>
                <a:cs typeface="Inter"/>
              </a:defRPr>
            </a:pPr>
            <a:r>
              <a:rPr sz="1500" b="1">
                <a:solidFill>
                  <a:srgbClr val="1736BD"/>
                </a:solidFill>
                <a:latin typeface="Inter"/>
                <a:ea typeface="Inter"/>
                <a:cs typeface="Inter"/>
              </a:rPr>
              <a:t>07</a:t>
            </a:r>
          </a:p>
        </p:txBody>
      </p:sp>
      <p:sp>
        <p:nvSpPr>
          <p:cNvPr id="23" name="Audience &amp; targeting">
            <a:extLst xmlns:a="http://schemas.openxmlformats.org/drawingml/2006/main">
              <a:ext uri="{FF2B5EF4-FFF2-40B4-BE49-F238E27FC236}">
                <a16:creationId xmlns:a16="http://schemas.microsoft.com/office/drawing/2014/main" id="{0C590D8E-27E2-48AD-BF12-E2F427415D3D}"/>
              </a:ext>
            </a:extLst>
          </p:cNvPr>
          <p:cNvSpPr>
            <a:spLocks xmlns:a="http://schemas.openxmlformats.org/drawingml/2006/main" noGrp="1"/>
          </p:cNvSpPr>
          <p:nvPr/>
        </p:nvSpPr>
        <p:spPr>
          <a:xfrm xmlns:a="http://schemas.openxmlformats.org/drawingml/2006/main">
            <a:off x="1171575" y="5076825"/>
            <a:ext cx="4857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0B0B0D"/>
                </a:solidFill>
                <a:latin typeface="Inter"/>
                <a:ea typeface="Inter"/>
                <a:cs typeface="Inter"/>
              </a:defRPr>
            </a:pPr>
            <a:r>
              <a:rPr sz="1800" b="1">
                <a:solidFill>
                  <a:srgbClr val="0B0B0D"/>
                </a:solidFill>
                <a:latin typeface="Inter"/>
                <a:ea typeface="Inter"/>
                <a:cs typeface="Inter"/>
              </a:rPr>
              <a:t>Audience &amp; targeting</a:t>
            </a:r>
          </a:p>
        </p:txBody>
      </p:sp>
      <p:sp>
        <p:nvSpPr>
          <p:cNvPr id="24" name="08">
            <a:extLst xmlns:a="http://schemas.openxmlformats.org/drawingml/2006/main">
              <a:ext uri="{FF2B5EF4-FFF2-40B4-BE49-F238E27FC236}">
                <a16:creationId xmlns:a16="http://schemas.microsoft.com/office/drawing/2014/main" id="{71FD2417-AC4A-4777-9073-0EBCCDCAFFEB}"/>
              </a:ext>
            </a:extLst>
          </p:cNvPr>
          <p:cNvSpPr>
            <a:spLocks xmlns:a="http://schemas.openxmlformats.org/drawingml/2006/main" noGrp="1"/>
          </p:cNvSpPr>
          <p:nvPr/>
        </p:nvSpPr>
        <p:spPr>
          <a:xfrm xmlns:a="http://schemas.openxmlformats.org/drawingml/2006/main">
            <a:off x="6191250" y="5076825"/>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1736BD"/>
                </a:solidFill>
                <a:latin typeface="Inter"/>
                <a:ea typeface="Inter"/>
                <a:cs typeface="Inter"/>
              </a:defRPr>
            </a:pPr>
            <a:r>
              <a:rPr sz="1500" b="1">
                <a:solidFill>
                  <a:srgbClr val="1736BD"/>
                </a:solidFill>
                <a:latin typeface="Inter"/>
                <a:ea typeface="Inter"/>
                <a:cs typeface="Inter"/>
              </a:rPr>
              <a:t>08</a:t>
            </a:r>
          </a:p>
        </p:txBody>
      </p:sp>
      <p:sp>
        <p:nvSpPr>
          <p:cNvPr id="25" name="Delivery &amp; competitive visibility">
            <a:extLst xmlns:a="http://schemas.openxmlformats.org/drawingml/2006/main">
              <a:ext uri="{FF2B5EF4-FFF2-40B4-BE49-F238E27FC236}">
                <a16:creationId xmlns:a16="http://schemas.microsoft.com/office/drawing/2014/main" id="{2469C1D5-8AE9-486A-A370-4979D13219EB}"/>
              </a:ext>
            </a:extLst>
          </p:cNvPr>
          <p:cNvSpPr>
            <a:spLocks xmlns:a="http://schemas.openxmlformats.org/drawingml/2006/main" noGrp="1"/>
          </p:cNvSpPr>
          <p:nvPr/>
        </p:nvSpPr>
        <p:spPr>
          <a:xfrm xmlns:a="http://schemas.openxmlformats.org/drawingml/2006/main">
            <a:off x="6810375" y="5076825"/>
            <a:ext cx="4857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0B0B0D"/>
                </a:solidFill>
                <a:latin typeface="Inter"/>
                <a:ea typeface="Inter"/>
                <a:cs typeface="Inter"/>
              </a:defRPr>
            </a:pPr>
            <a:r>
              <a:rPr sz="1800" b="1">
                <a:solidFill>
                  <a:srgbClr val="0B0B0D"/>
                </a:solidFill>
                <a:latin typeface="Inter"/>
                <a:ea typeface="Inter"/>
                <a:cs typeface="Inter"/>
              </a:rPr>
              <a:t>Delivery &amp; competitive visibility</a:t>
            </a:r>
          </a:p>
        </p:txBody>
      </p:sp>
      <p:sp>
        <p:nvSpPr>
          <p:cNvPr id="26" name="Coverage is evidence-led. The supplied eight-by-six checklist cla">
            <a:extLst xmlns:a="http://schemas.openxmlformats.org/drawingml/2006/main">
              <a:ext uri="{FF2B5EF4-FFF2-40B4-BE49-F238E27FC236}">
                <a16:creationId xmlns:a16="http://schemas.microsoft.com/office/drawing/2014/main" id="{EBE262F4-C804-4894-A0D8-FC1EF050364C}"/>
              </a:ext>
            </a:extLst>
          </p:cNvPr>
          <p:cNvSpPr>
            <a:spLocks xmlns:a="http://schemas.openxmlformats.org/drawingml/2006/main" noGrp="1"/>
          </p:cNvSpPr>
          <p:nvPr/>
        </p:nvSpPr>
        <p:spPr>
          <a:xfrm xmlns:a="http://schemas.openxmlformats.org/drawingml/2006/main">
            <a:off x="552450" y="6010275"/>
            <a:ext cx="110871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0">
                <a:solidFill>
                  <a:srgbClr val="50504D"/>
                </a:solidFill>
                <a:latin typeface="Inter"/>
                <a:ea typeface="Inter"/>
                <a:cs typeface="Inter"/>
              </a:defRPr>
            </a:pPr>
            <a:r>
              <a:rPr sz="1125" b="0">
                <a:solidFill>
                  <a:srgbClr val="50504D"/>
                </a:solidFill>
                <a:latin typeface="Inter"/>
                <a:ea typeface="Inter"/>
                <a:cs typeface="Inter"/>
              </a:rPr>
              <a:t>Coverage is evidence-led. The supplied eight-by-six checklist claim is unresolved; no fixed check count is advertised.</a:t>
            </a:r>
          </a:p>
        </p:txBody>
      </p:sp>
    </p:spTree>
    <p:extLst>
      <p:ext uri="{BB962C8B-B14F-4D97-AF65-F5344CB8AC3E}">
        <p14:creationId xmlns:p14="http://schemas.microsoft.com/office/powerpoint/2010/main" val="79747773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 7">
            <a:extLst xmlns:a="http://schemas.openxmlformats.org/drawingml/2006/main">
              <a:ext uri="{FF2B5EF4-FFF2-40B4-BE49-F238E27FC236}">
                <a16:creationId xmlns:a16="http://schemas.microsoft.com/office/drawing/2014/main" id="{B6106BB1-F2CC-4D5E-9F86-F89A6C85BEF6}"/>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100" b="1">
                <a:solidFill>
                  <a:srgbClr val="0B0B0D"/>
                </a:solidFill>
                <a:latin typeface="Inter"/>
                <a:ea typeface="Inter"/>
                <a:cs typeface="Inter"/>
              </a:rPr>
              <a:t>Read-only access. Clear limits.</a:t>
            </a:r>
            <a:endParaRPr sz="3100"/>
          </a:p>
        </p:txBody>
      </p:sp>
      <p:sp>
        <p:nvSpPr>
          <p:cNvPr id="10" name="Text 8">
            <a:extLst xmlns:a="http://schemas.openxmlformats.org/drawingml/2006/main">
              <a:ext uri="{FF2B5EF4-FFF2-40B4-BE49-F238E27FC236}">
                <a16:creationId xmlns:a16="http://schemas.microsoft.com/office/drawing/2014/main" id="{7681F072-C7B9-47C6-8CBD-79096721EE89}"/>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This example models a Google Ads-only audit. No live account, website, analytics property or CRM was accessed.</a:t>
            </a:r>
            <a:endParaRPr sz="1340"/>
          </a:p>
        </p:txBody>
      </p:sp>
      <p:sp>
        <p:nvSpPr>
          <p:cNvPr id="11" name="Shape 9">
            <a:extLst xmlns:a="http://schemas.openxmlformats.org/drawingml/2006/main">
              <a:ext uri="{FF2B5EF4-FFF2-40B4-BE49-F238E27FC236}">
                <a16:creationId xmlns:a16="http://schemas.microsoft.com/office/drawing/2014/main" id="{A73066DB-7E63-4877-8195-96B12C35640D}"/>
              </a:ext>
            </a:extLst>
          </p:cNvPr>
          <p:cNvSpPr>
            <a:spLocks xmlns:a="http://schemas.openxmlformats.org/drawingml/2006/main" noGrp="1"/>
          </p:cNvSpPr>
          <p:nvPr/>
        </p:nvSpPr>
        <p:spPr>
          <a:xfrm xmlns:a="http://schemas.openxmlformats.org/drawingml/2006/main">
            <a:off x="548640" y="2395728"/>
            <a:ext cx="5413248" cy="2624328"/>
          </a:xfrm>
          <a:prstGeom xmlns:a="http://schemas.openxmlformats.org/drawingml/2006/main" prst="rect">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Text 10">
            <a:extLst xmlns:a="http://schemas.openxmlformats.org/drawingml/2006/main">
              <a:ext uri="{FF2B5EF4-FFF2-40B4-BE49-F238E27FC236}">
                <a16:creationId xmlns:a16="http://schemas.microsoft.com/office/drawing/2014/main" id="{A6D9097E-166A-4B2C-BB18-E00C3284F801}"/>
              </a:ext>
            </a:extLst>
          </p:cNvPr>
          <p:cNvSpPr>
            <a:spLocks xmlns:a="http://schemas.openxmlformats.org/drawingml/2006/main" noGrp="1"/>
          </p:cNvSpPr>
          <p:nvPr/>
        </p:nvSpPr>
        <p:spPr>
          <a:xfrm xmlns:a="http://schemas.openxmlformats.org/drawingml/2006/main">
            <a:off x="758952" y="2670048"/>
            <a:ext cx="4983480"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IN SCOPE</a:t>
            </a:r>
            <a:endParaRPr sz="920"/>
          </a:p>
        </p:txBody>
      </p:sp>
      <p:sp>
        <p:nvSpPr>
          <p:cNvPr id="13" name="Text 11">
            <a:extLst xmlns:a="http://schemas.openxmlformats.org/drawingml/2006/main">
              <a:ext uri="{FF2B5EF4-FFF2-40B4-BE49-F238E27FC236}">
                <a16:creationId xmlns:a16="http://schemas.microsoft.com/office/drawing/2014/main" id="{1E513B89-E19C-4D0E-B5DC-0BF37EB3B336}"/>
              </a:ext>
            </a:extLst>
          </p:cNvPr>
          <p:cNvSpPr>
            <a:spLocks xmlns:a="http://schemas.openxmlformats.org/drawingml/2006/main" noGrp="1"/>
          </p:cNvSpPr>
          <p:nvPr/>
        </p:nvSpPr>
        <p:spPr>
          <a:xfrm xmlns:a="http://schemas.openxmlformats.org/drawingml/2006/main">
            <a:off x="758952" y="3099816"/>
            <a:ext cx="4983480" cy="859536"/>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500" b="1">
                <a:solidFill>
                  <a:srgbClr val="0B0B0D"/>
                </a:solidFill>
                <a:latin typeface="Inter"/>
                <a:ea typeface="Inter"/>
                <a:cs typeface="Inter"/>
              </a:rPr>
              <a:t>Account settings +</a:t>
            </a:r>
            <a:endParaRPr sz="2500"/>
          </a:p>
          <a:p xmlns:a="http://schemas.openxmlformats.org/drawingml/2006/main">
            <a:pPr marL="0" indent="0">
              <a:buNone/>
            </a:pPr>
            <a:r>
              <a:rPr sz="2500" b="1">
                <a:solidFill>
                  <a:srgbClr val="0B0B0D"/>
                </a:solidFill>
                <a:latin typeface="Inter"/>
                <a:ea typeface="Inter"/>
                <a:cs typeface="Inter"/>
              </a:rPr>
              <a:t>reported performance</a:t>
            </a:r>
            <a:endParaRPr sz="2500"/>
          </a:p>
        </p:txBody>
      </p:sp>
      <p:sp>
        <p:nvSpPr>
          <p:cNvPr id="14" name="Text 12">
            <a:extLst xmlns:a="http://schemas.openxmlformats.org/drawingml/2006/main">
              <a:ext uri="{FF2B5EF4-FFF2-40B4-BE49-F238E27FC236}">
                <a16:creationId xmlns:a16="http://schemas.microsoft.com/office/drawing/2014/main" id="{DE3B6412-9B3C-4945-AEC3-4E756A6046F9}"/>
              </a:ext>
            </a:extLst>
          </p:cNvPr>
          <p:cNvSpPr>
            <a:spLocks xmlns:a="http://schemas.openxmlformats.org/drawingml/2006/main" noGrp="1"/>
          </p:cNvSpPr>
          <p:nvPr/>
        </p:nvSpPr>
        <p:spPr>
          <a:xfrm xmlns:a="http://schemas.openxmlformats.org/drawingml/2006/main">
            <a:off x="758952" y="4105656"/>
            <a:ext cx="4974336" cy="66751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rgbClr val="50504D"/>
                </a:solidFill>
                <a:latin typeface="Inter"/>
                <a:ea typeface="Inter"/>
                <a:cs typeface="Inter"/>
              </a:rPr>
              <a:t>Campaigns, visible search terms, keywords, bids, budgets, ads, assets, goals, diagnostics, URLs, targeting and change history.</a:t>
            </a:r>
            <a:endParaRPr sz="1400"/>
          </a:p>
        </p:txBody>
      </p:sp>
      <p:sp>
        <p:nvSpPr>
          <p:cNvPr id="15" name="Shape 13">
            <a:extLst xmlns:a="http://schemas.openxmlformats.org/drawingml/2006/main">
              <a:ext uri="{FF2B5EF4-FFF2-40B4-BE49-F238E27FC236}">
                <a16:creationId xmlns:a16="http://schemas.microsoft.com/office/drawing/2014/main" id="{010D32DD-3D52-4F42-B41F-234F433919E6}"/>
              </a:ext>
            </a:extLst>
          </p:cNvPr>
          <p:cNvSpPr>
            <a:spLocks xmlns:a="http://schemas.openxmlformats.org/drawingml/2006/main" noGrp="1"/>
          </p:cNvSpPr>
          <p:nvPr/>
        </p:nvSpPr>
        <p:spPr>
          <a:xfrm xmlns:a="http://schemas.openxmlformats.org/drawingml/2006/main">
            <a:off x="6217920" y="2395728"/>
            <a:ext cx="5413248" cy="2624328"/>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Text 14">
            <a:extLst xmlns:a="http://schemas.openxmlformats.org/drawingml/2006/main">
              <a:ext uri="{FF2B5EF4-FFF2-40B4-BE49-F238E27FC236}">
                <a16:creationId xmlns:a16="http://schemas.microsoft.com/office/drawing/2014/main" id="{109C9ABC-1D77-49D2-B537-F21D98D79E14}"/>
              </a:ext>
            </a:extLst>
          </p:cNvPr>
          <p:cNvSpPr>
            <a:spLocks xmlns:a="http://schemas.openxmlformats.org/drawingml/2006/main" noGrp="1"/>
          </p:cNvSpPr>
          <p:nvPr/>
        </p:nvSpPr>
        <p:spPr>
          <a:xfrm xmlns:a="http://schemas.openxmlformats.org/drawingml/2006/main">
            <a:off x="6428232" y="2670048"/>
            <a:ext cx="4983480"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NOT INDEPENDENTLY VERIFIED</a:t>
            </a:r>
            <a:endParaRPr sz="920"/>
          </a:p>
        </p:txBody>
      </p:sp>
      <p:sp>
        <p:nvSpPr>
          <p:cNvPr id="17" name="Text 15">
            <a:extLst xmlns:a="http://schemas.openxmlformats.org/drawingml/2006/main">
              <a:ext uri="{FF2B5EF4-FFF2-40B4-BE49-F238E27FC236}">
                <a16:creationId xmlns:a16="http://schemas.microsoft.com/office/drawing/2014/main" id="{9A76F3E9-2E4B-4E00-81F8-18CC27242732}"/>
              </a:ext>
            </a:extLst>
          </p:cNvPr>
          <p:cNvSpPr>
            <a:spLocks xmlns:a="http://schemas.openxmlformats.org/drawingml/2006/main" noGrp="1"/>
          </p:cNvSpPr>
          <p:nvPr/>
        </p:nvSpPr>
        <p:spPr>
          <a:xfrm xmlns:a="http://schemas.openxmlformats.org/drawingml/2006/main">
            <a:off x="6428232" y="3099816"/>
            <a:ext cx="4983480" cy="859536"/>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500" b="1">
                <a:solidFill>
                  <a:srgbClr val="0B0B0D"/>
                </a:solidFill>
                <a:latin typeface="Inter"/>
                <a:ea typeface="Inter"/>
                <a:cs typeface="Inter"/>
              </a:rPr>
              <a:t>Website behaviour +</a:t>
            </a:r>
            <a:endParaRPr sz="2500"/>
          </a:p>
          <a:p xmlns:a="http://schemas.openxmlformats.org/drawingml/2006/main">
            <a:pPr marL="0" indent="0">
              <a:buNone/>
            </a:pPr>
            <a:r>
              <a:rPr sz="2500" b="1">
                <a:solidFill>
                  <a:srgbClr val="0B0B0D"/>
                </a:solidFill>
                <a:latin typeface="Inter"/>
                <a:ea typeface="Inter"/>
                <a:cs typeface="Inter"/>
              </a:rPr>
              <a:t>business outcomes</a:t>
            </a:r>
            <a:endParaRPr sz="2500"/>
          </a:p>
        </p:txBody>
      </p:sp>
      <p:sp>
        <p:nvSpPr>
          <p:cNvPr id="18" name="Text 16">
            <a:extLst xmlns:a="http://schemas.openxmlformats.org/drawingml/2006/main">
              <a:ext uri="{FF2B5EF4-FFF2-40B4-BE49-F238E27FC236}">
                <a16:creationId xmlns:a16="http://schemas.microsoft.com/office/drawing/2014/main" id="{5C5FA9B0-F559-47BD-B494-1729B9546F28}"/>
              </a:ext>
            </a:extLst>
          </p:cNvPr>
          <p:cNvSpPr>
            <a:spLocks xmlns:a="http://schemas.openxmlformats.org/drawingml/2006/main" noGrp="1"/>
          </p:cNvSpPr>
          <p:nvPr/>
        </p:nvSpPr>
        <p:spPr>
          <a:xfrm xmlns:a="http://schemas.openxmlformats.org/drawingml/2006/main">
            <a:off x="6428232" y="4105656"/>
            <a:ext cx="4974336" cy="66751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rgbClr val="50504D"/>
                </a:solidFill>
                <a:latin typeface="Inter"/>
                <a:ea typeface="Inter"/>
                <a:cs typeface="Inter"/>
              </a:rPr>
              <a:t>Tag firing, form completion, duplicate people, spam, qualification, CRM delivery, bookings, sales, profit and return on investment.</a:t>
            </a:r>
            <a:endParaRPr sz="1400"/>
          </a:p>
        </p:txBody>
      </p:sp>
      <p:sp>
        <p:nvSpPr>
          <p:cNvPr id="19" name="Text 17">
            <a:extLst xmlns:a="http://schemas.openxmlformats.org/drawingml/2006/main">
              <a:ext uri="{FF2B5EF4-FFF2-40B4-BE49-F238E27FC236}">
                <a16:creationId xmlns:a16="http://schemas.microsoft.com/office/drawing/2014/main" id="{7DDDAA12-B634-40CD-9D15-FB58CAA99564}"/>
              </a:ext>
            </a:extLst>
          </p:cNvPr>
          <p:cNvSpPr>
            <a:spLocks xmlns:a="http://schemas.openxmlformats.org/drawingml/2006/main" noGrp="1"/>
          </p:cNvSpPr>
          <p:nvPr/>
        </p:nvSpPr>
        <p:spPr>
          <a:xfrm xmlns:a="http://schemas.openxmlformats.org/drawingml/2006/main">
            <a:off x="548640" y="5422392"/>
            <a:ext cx="339242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0B0B0D"/>
                </a:solidFill>
                <a:latin typeface="Inter"/>
                <a:ea typeface="Inter"/>
                <a:cs typeface="Inter"/>
              </a:rPr>
              <a:t>01 May-31 July 2026</a:t>
            </a:r>
            <a:endParaRPr sz="1600"/>
          </a:p>
        </p:txBody>
      </p:sp>
      <p:sp>
        <p:nvSpPr>
          <p:cNvPr id="20" name="Text 18">
            <a:extLst xmlns:a="http://schemas.openxmlformats.org/drawingml/2006/main">
              <a:ext uri="{FF2B5EF4-FFF2-40B4-BE49-F238E27FC236}">
                <a16:creationId xmlns:a16="http://schemas.microsoft.com/office/drawing/2014/main" id="{10ACFC84-5EB2-44B2-B96F-BFB3F58E29A3}"/>
              </a:ext>
            </a:extLst>
          </p:cNvPr>
          <p:cNvSpPr>
            <a:spLocks xmlns:a="http://schemas.openxmlformats.org/drawingml/2006/main" noGrp="1"/>
          </p:cNvSpPr>
          <p:nvPr/>
        </p:nvSpPr>
        <p:spPr>
          <a:xfrm xmlns:a="http://schemas.openxmlformats.org/drawingml/2006/main">
            <a:off x="548640" y="5797296"/>
            <a:ext cx="3392424"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50504D"/>
                </a:solidFill>
                <a:latin typeface="Inter"/>
                <a:ea typeface="Inter"/>
                <a:cs typeface="Inter"/>
              </a:rPr>
              <a:t>Three complete months</a:t>
            </a:r>
            <a:endParaRPr sz="1100"/>
          </a:p>
        </p:txBody>
      </p:sp>
      <p:sp>
        <p:nvSpPr>
          <p:cNvPr id="21" name="Text 19">
            <a:extLst xmlns:a="http://schemas.openxmlformats.org/drawingml/2006/main">
              <a:ext uri="{FF2B5EF4-FFF2-40B4-BE49-F238E27FC236}">
                <a16:creationId xmlns:a16="http://schemas.microsoft.com/office/drawing/2014/main" id="{892F3B3D-AE02-42D2-BC3C-AE632C561C74}"/>
              </a:ext>
            </a:extLst>
          </p:cNvPr>
          <p:cNvSpPr>
            <a:spLocks xmlns:a="http://schemas.openxmlformats.org/drawingml/2006/main" noGrp="1"/>
          </p:cNvSpPr>
          <p:nvPr/>
        </p:nvSpPr>
        <p:spPr>
          <a:xfrm xmlns:a="http://schemas.openxmlformats.org/drawingml/2006/main">
            <a:off x="4334256" y="5422392"/>
            <a:ext cx="3392424"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0B0B0D"/>
                </a:solidFill>
                <a:latin typeface="Inter"/>
                <a:ea typeface="Inter"/>
                <a:cs typeface="Inter"/>
              </a:rPr>
              <a:t>06 September 2026</a:t>
            </a:r>
            <a:endParaRPr sz="1600"/>
          </a:p>
        </p:txBody>
      </p:sp>
      <p:sp>
        <p:nvSpPr>
          <p:cNvPr id="22" name="Text 20">
            <a:extLst xmlns:a="http://schemas.openxmlformats.org/drawingml/2006/main">
              <a:ext uri="{FF2B5EF4-FFF2-40B4-BE49-F238E27FC236}">
                <a16:creationId xmlns:a16="http://schemas.microsoft.com/office/drawing/2014/main" id="{B140A98D-1743-4C7D-AD4E-C8447A737A4A}"/>
              </a:ext>
            </a:extLst>
          </p:cNvPr>
          <p:cNvSpPr>
            <a:spLocks xmlns:a="http://schemas.openxmlformats.org/drawingml/2006/main" noGrp="1"/>
          </p:cNvSpPr>
          <p:nvPr/>
        </p:nvSpPr>
        <p:spPr>
          <a:xfrm xmlns:a="http://schemas.openxmlformats.org/drawingml/2006/main">
            <a:off x="4334256" y="5797296"/>
            <a:ext cx="3483864"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50504D"/>
                </a:solidFill>
                <a:latin typeface="Inter"/>
                <a:ea typeface="Inter"/>
                <a:cs typeface="Inter"/>
              </a:rPr>
              <a:t>Snapshot date; 30-day click window modeled</a:t>
            </a:r>
            <a:endParaRPr sz="1080"/>
          </a:p>
        </p:txBody>
      </p:sp>
      <p:sp>
        <p:nvSpPr>
          <p:cNvPr id="23" name="Text 21">
            <a:extLst xmlns:a="http://schemas.openxmlformats.org/drawingml/2006/main">
              <a:ext uri="{FF2B5EF4-FFF2-40B4-BE49-F238E27FC236}">
                <a16:creationId xmlns:a16="http://schemas.microsoft.com/office/drawing/2014/main" id="{32A918ED-3B81-4AD6-8EBE-23C509539206}"/>
              </a:ext>
            </a:extLst>
          </p:cNvPr>
          <p:cNvSpPr>
            <a:spLocks xmlns:a="http://schemas.openxmlformats.org/drawingml/2006/main" noGrp="1"/>
          </p:cNvSpPr>
          <p:nvPr/>
        </p:nvSpPr>
        <p:spPr>
          <a:xfrm xmlns:a="http://schemas.openxmlformats.org/drawingml/2006/main">
            <a:off x="8110728" y="5422392"/>
            <a:ext cx="352044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0B0B0D"/>
                </a:solidFill>
                <a:latin typeface="Inter"/>
                <a:ea typeface="Inter"/>
                <a:cs typeface="Inter"/>
              </a:rPr>
              <a:t>Proposals, not edits</a:t>
            </a:r>
            <a:endParaRPr sz="1600"/>
          </a:p>
        </p:txBody>
      </p:sp>
      <p:sp>
        <p:nvSpPr>
          <p:cNvPr id="24" name="Text 22">
            <a:extLst xmlns:a="http://schemas.openxmlformats.org/drawingml/2006/main">
              <a:ext uri="{FF2B5EF4-FFF2-40B4-BE49-F238E27FC236}">
                <a16:creationId xmlns:a16="http://schemas.microsoft.com/office/drawing/2014/main" id="{7498BC08-269E-41DE-A358-E52CABDFC951}"/>
              </a:ext>
            </a:extLst>
          </p:cNvPr>
          <p:cNvSpPr>
            <a:spLocks xmlns:a="http://schemas.openxmlformats.org/drawingml/2006/main" noGrp="1"/>
          </p:cNvSpPr>
          <p:nvPr/>
        </p:nvSpPr>
        <p:spPr>
          <a:xfrm xmlns:a="http://schemas.openxmlformats.org/drawingml/2006/main">
            <a:off x="8110728" y="5797296"/>
            <a:ext cx="3520440"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50504D"/>
                </a:solidFill>
                <a:latin typeface="Inter"/>
                <a:ea typeface="Inter"/>
                <a:cs typeface="Inter"/>
              </a:rPr>
              <a:t>An authorised editor must approve and implement</a:t>
            </a:r>
            <a:endParaRPr sz="1080"/>
          </a:p>
        </p:txBody>
      </p:sp>
      <p:pic>
        <p:nvPicPr>
          <p:cNvPr id="48" name=""/>
          <p:cNvPicPr>
            <a:picLocks xmlns:a="http://schemas.openxmlformats.org/drawingml/2006/main" noChangeAspect="1"/>
          </p:cNvPicPr>
          <p:nvPr/>
        </p:nvPicPr>
        <p:blipFill>
          <a:blip xmlns:r="http://schemas.openxmlformats.org/officeDocument/2006/relationships" xmlns:a="http://schemas.openxmlformats.org/drawingml/2006/main" r:embed="Ra142efc58cfb4fce">
            <a:extLst>
              <a:ext uri="{96DAC541-7B7A-43D3-8B79-37D633B846F1}">
                <asvg:svgBlip xmlns:asvg="http://schemas.microsoft.com/office/drawing/2016/SVG/main" r:embed="Rca59bf36292a4747"/>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6" name="Zbang">
            <a:extLst xmlns:a="http://schemas.openxmlformats.org/drawingml/2006/main">
              <a:ext uri="{FF2B5EF4-FFF2-40B4-BE49-F238E27FC236}">
                <a16:creationId xmlns:a16="http://schemas.microsoft.com/office/drawing/2014/main" id="{0190145B-69FC-4732-874C-37EBBC4CF815}"/>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27" name="SCOPE &amp; EVIDENCE">
            <a:extLst xmlns:a="http://schemas.openxmlformats.org/drawingml/2006/main">
              <a:ext uri="{FF2B5EF4-FFF2-40B4-BE49-F238E27FC236}">
                <a16:creationId xmlns:a16="http://schemas.microsoft.com/office/drawing/2014/main" id="{312C64C9-8356-44FC-A26D-BE039E106A3B}"/>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SCOPE &amp; EVIDENCE</a:t>
            </a:r>
          </a:p>
        </p:txBody>
      </p:sp>
      <p:sp>
        <p:nvSpPr>
          <p:cNvPr id="28" name="">
            <a:extLst xmlns:a="http://schemas.openxmlformats.org/drawingml/2006/main">
              <a:ext uri="{FF2B5EF4-FFF2-40B4-BE49-F238E27FC236}">
                <a16:creationId xmlns:a16="http://schemas.microsoft.com/office/drawing/2014/main" id="{BB23B3FC-87E7-4976-B907-1A6D17641729}"/>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29" name="">
            <a:extLst xmlns:a="http://schemas.openxmlformats.org/drawingml/2006/main">
              <a:ext uri="{FF2B5EF4-FFF2-40B4-BE49-F238E27FC236}">
                <a16:creationId xmlns:a16="http://schemas.microsoft.com/office/drawing/2014/main" id="{D07C1843-ADBE-4F55-A04B-C873127644D1}"/>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30" name="EXAMPLE BOILER CO. · FICTIONAL DATA · 1 MAY–31 JUL 2026">
            <a:extLst xmlns:a="http://schemas.openxmlformats.org/drawingml/2006/main">
              <a:ext uri="{FF2B5EF4-FFF2-40B4-BE49-F238E27FC236}">
                <a16:creationId xmlns:a16="http://schemas.microsoft.com/office/drawing/2014/main" id="{B364868F-9C5E-4472-99CB-DDF2FB59CCE1}"/>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31" name="04">
            <a:extLst xmlns:a="http://schemas.openxmlformats.org/drawingml/2006/main">
              <a:ext uri="{FF2B5EF4-FFF2-40B4-BE49-F238E27FC236}">
                <a16:creationId xmlns:a16="http://schemas.microsoft.com/office/drawing/2014/main" id="{57ADD62C-DCC8-4A71-90BC-BB41017130A5}"/>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04</a:t>
            </a:r>
          </a:p>
        </p:txBody>
      </p:sp>
    </p:spTree>
    <p:extLst>
      <p:ext uri="{BB962C8B-B14F-4D97-AF65-F5344CB8AC3E}">
        <p14:creationId xmlns:p14="http://schemas.microsoft.com/office/powerpoint/2010/main" val="15496822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f8851d22a3db468c">
            <a:extLst>
              <a:ext uri="{96DAC541-7B7A-43D3-8B79-37D633B846F1}">
                <asvg:svgBlip xmlns:asvg="http://schemas.microsoft.com/office/drawing/2016/SVG/main" r:embed="R48afc6cf87794d2e"/>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A252B359-14F7-403C-8B31-60F059ADFC09}"/>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EIGHT-AREA SCORECARD">
            <a:extLst xmlns:a="http://schemas.openxmlformats.org/drawingml/2006/main">
              <a:ext uri="{FF2B5EF4-FFF2-40B4-BE49-F238E27FC236}">
                <a16:creationId xmlns:a16="http://schemas.microsoft.com/office/drawing/2014/main" id="{DB0AC050-76C1-4652-BE83-55122233CA27}"/>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EIGHT-AREA SCORECARD</a:t>
            </a:r>
          </a:p>
        </p:txBody>
      </p:sp>
      <p:sp>
        <p:nvSpPr>
          <p:cNvPr id="4" name="">
            <a:extLst xmlns:a="http://schemas.openxmlformats.org/drawingml/2006/main">
              <a:ext uri="{FF2B5EF4-FFF2-40B4-BE49-F238E27FC236}">
                <a16:creationId xmlns:a16="http://schemas.microsoft.com/office/drawing/2014/main" id="{30CD1B25-04D5-4CFB-A34D-FBE45A02A002}"/>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25872BA9-292C-4628-9110-DF6D7FCE9251}"/>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F0E065B9-0BBB-4A2C-A385-CEA07ADE954F}"/>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05">
            <a:extLst xmlns:a="http://schemas.openxmlformats.org/drawingml/2006/main">
              <a:ext uri="{FF2B5EF4-FFF2-40B4-BE49-F238E27FC236}">
                <a16:creationId xmlns:a16="http://schemas.microsoft.com/office/drawing/2014/main" id="{C6F44637-88CE-4DE6-8A17-CEEECC262552}"/>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05</a:t>
            </a:r>
          </a:p>
        </p:txBody>
      </p:sp>
      <p:sp>
        <p:nvSpPr>
          <p:cNvPr id="8" name="Four areas need correction. Four need review.">
            <a:extLst xmlns:a="http://schemas.openxmlformats.org/drawingml/2006/main">
              <a:ext uri="{FF2B5EF4-FFF2-40B4-BE49-F238E27FC236}">
                <a16:creationId xmlns:a16="http://schemas.microsoft.com/office/drawing/2014/main" id="{8AAACE1D-D512-49DF-B138-6A2F19C86AE6}"/>
              </a:ext>
            </a:extLst>
          </p:cNvPr>
          <p:cNvSpPr>
            <a:spLocks xmlns:a="http://schemas.openxmlformats.org/drawingml/2006/main" noGrp="1"/>
          </p:cNvSpPr>
          <p:nvPr/>
        </p:nvSpPr>
        <p:spPr>
          <a:xfrm xmlns:a="http://schemas.openxmlformats.org/drawingml/2006/main">
            <a:off x="552450" y="1114425"/>
            <a:ext cx="11087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75" b="1">
                <a:solidFill>
                  <a:srgbClr val="0B0B0D"/>
                </a:solidFill>
                <a:latin typeface="Inter"/>
                <a:ea typeface="Inter"/>
                <a:cs typeface="Inter"/>
              </a:defRPr>
            </a:pPr>
            <a:r>
              <a:rPr sz="2775" b="1">
                <a:solidFill>
                  <a:srgbClr val="0B0B0D"/>
                </a:solidFill>
                <a:latin typeface="Inter"/>
                <a:ea typeface="Inter"/>
                <a:cs typeface="Inter"/>
              </a:rPr>
              <a:t>Four areas need correction. Four need review.</a:t>
            </a:r>
          </a:p>
        </p:txBody>
      </p:sp>
      <p:sp>
        <p:nvSpPr>
          <p:cNvPr id="9" name="Status reflects findings and evidence coverage, not an account-he">
            <a:extLst xmlns:a="http://schemas.openxmlformats.org/drawingml/2006/main">
              <a:ext uri="{FF2B5EF4-FFF2-40B4-BE49-F238E27FC236}">
                <a16:creationId xmlns:a16="http://schemas.microsoft.com/office/drawing/2014/main" id="{EB6C1276-445B-414D-8F0D-3A66DBA73A12}"/>
              </a:ext>
            </a:extLst>
          </p:cNvPr>
          <p:cNvSpPr>
            <a:spLocks xmlns:a="http://schemas.openxmlformats.org/drawingml/2006/main" noGrp="1"/>
          </p:cNvSpPr>
          <p:nvPr/>
        </p:nvSpPr>
        <p:spPr>
          <a:xfrm xmlns:a="http://schemas.openxmlformats.org/drawingml/2006/main">
            <a:off x="552450" y="1762125"/>
            <a:ext cx="110871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0504D"/>
                </a:solidFill>
                <a:latin typeface="Inter"/>
                <a:ea typeface="Inter"/>
                <a:cs typeface="Inter"/>
              </a:defRPr>
            </a:pPr>
            <a:r>
              <a:rPr sz="1650" b="0">
                <a:solidFill>
                  <a:srgbClr val="50504D"/>
                </a:solidFill>
                <a:latin typeface="Inter"/>
                <a:ea typeface="Inter"/>
                <a:cs typeface="Inter"/>
              </a:rPr>
              <a:t>Status reflects findings and evidence coverage, not an account-health score.</a:t>
            </a:r>
          </a:p>
        </p:txBody>
      </p:sp>
      <p:graphicFrame>
        <p:nvGraphicFramePr>
          <p:cNvPr id="21" name=""/>
          <p:cNvGraphicFramePr/>
          <p:nvPr/>
        </p:nvGraphicFramePr>
        <p:xfrm>
          <a:off xmlns:a="http://schemas.openxmlformats.org/drawingml/2006/main" x="552450" y="2286000"/>
          <a:ext xmlns:a="http://schemas.openxmlformats.org/drawingml/2006/main" cx="11087100" cy="3476625"/>
        </p:xfrm>
        <a:graphic xmlns:a="http://schemas.openxmlformats.org/drawingml/2006/main">
          <a:graphicData uri="http://schemas.openxmlformats.org/drawingml/2006/table">
            <a:tbl>
              <a:tblPr/>
              <a:tblGrid>
                <a:gridCol w="3219450"/>
                <a:gridCol w="952500"/>
                <a:gridCol w="3162300"/>
                <a:gridCol w="3752850"/>
              </a:tblGrid>
              <a:tr h="386292">
                <a:tc>
                  <a:txBody>
                    <a:bodyPr>
                      <a:noAutofit/>
                    </a:bodyPr>
                    <a:lstStyle/>
                    <a:p>
                      <a:r>
                        <a:rPr sz="1125" b="1">
                          <a:solidFill>
                            <a:srgbClr val="50504D"/>
                          </a:solidFill>
                          <a:latin typeface="Inter"/>
                          <a:ea typeface="Inter"/>
                          <a:cs typeface="Inter"/>
                        </a:rPr>
                        <a:t>AREA</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STATUS</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KEY EVIDENCE</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NEXT DECISION</a:t>
                      </a:r>
                    </a:p>
                  </a:txBody>
                  <a:tcPr marL="91440" marR="91440" marT="45720" marB="45720">
                    <a:solidFill>
                      <a:srgbClr val="F3F0E8"/>
                    </a:solidFill>
                  </a:tcPr>
                </a:tc>
              </a:tr>
              <a:tr h="386292">
                <a:tc>
                  <a:txBody>
                    <a:bodyPr>
                      <a:noAutofit/>
                    </a:bodyPr>
                    <a:lstStyle/>
                    <a:p>
                      <a:r>
                        <a:rPr sz="1275" b="1">
                          <a:solidFill>
                            <a:srgbClr val="0B0B0D"/>
                          </a:solidFill>
                          <a:latin typeface="Inter"/>
                          <a:ea typeface="Inter"/>
                          <a:cs typeface="Inter"/>
                        </a:rPr>
                        <a:t>01  Account &amp; campaign structure</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Issue</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2 purpose overlaps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F01 · Separation</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02  Keywords &amp; match types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Issue</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£9,600 off-intent spend</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F03 · Exclusions</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03  Bidding &amp; budget</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Issue</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4 mixed-goal campaigns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F02 / F08 · Goals, then budget</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04  Ad copy &amp; assets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Review</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3 homepage sitelinks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F07 · Creative test</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05  Landing pages &amp; destinations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Review</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PMax /guides URL scope</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F04 · URL review</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06  Conversion tracking &amp; goals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Issue</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30% page-view conversions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F02 · Goal correction</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07  Audience &amp; targeting</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Review</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Network / location options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F05 · Targeting review</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08  Delivery &amp; competitive visibility</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Review</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Conflicting delivery figures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F06 · Reconcile, then review</a:t>
                      </a:r>
                    </a:p>
                  </a:txBody>
                  <a:tcPr marL="91440" marR="91440" marT="45720" marB="45720">
                    <a:solidFill>
                      <a:srgbClr val="FFFFFF"/>
                    </a:solidFill>
                  </a:tcPr>
                </a:tc>
              </a:tr>
            </a:tbl>
          </a:graphicData>
        </a:graphic>
      </p:graphicFrame>
      <p:sp>
        <p:nvSpPr>
          <p:cNvPr id="11" name="Issue: evidenced correction. Review: open decision or incomplete ">
            <a:extLst xmlns:a="http://schemas.openxmlformats.org/drawingml/2006/main">
              <a:ext uri="{FF2B5EF4-FFF2-40B4-BE49-F238E27FC236}">
                <a16:creationId xmlns:a16="http://schemas.microsoft.com/office/drawing/2014/main" id="{41AEE238-7B02-44E2-9ED2-8B77B123817D}"/>
              </a:ext>
            </a:extLst>
          </p:cNvPr>
          <p:cNvSpPr>
            <a:spLocks xmlns:a="http://schemas.openxmlformats.org/drawingml/2006/main" noGrp="1"/>
          </p:cNvSpPr>
          <p:nvPr/>
        </p:nvSpPr>
        <p:spPr>
          <a:xfrm xmlns:a="http://schemas.openxmlformats.org/drawingml/2006/main">
            <a:off x="552450" y="5924550"/>
            <a:ext cx="110871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0504D"/>
                </a:solidFill>
                <a:latin typeface="Inter"/>
                <a:ea typeface="Inter"/>
                <a:cs typeface="Inter"/>
              </a:defRPr>
            </a:pPr>
            <a:r>
              <a:rPr sz="1200" b="0">
                <a:solidFill>
                  <a:srgbClr val="50504D"/>
                </a:solidFill>
                <a:latin typeface="Inter"/>
                <a:ea typeface="Inter"/>
                <a:cs typeface="Inter"/>
              </a:rPr>
              <a:t>Issue: evidenced correction. Review: open decision or incomplete coverage. The source check ledger does not support the claimed 25 Pass / 18 Review / 5 Issue totals.</a:t>
            </a:r>
          </a:p>
        </p:txBody>
      </p:sp>
    </p:spTree>
    <p:extLst>
      <p:ext uri="{BB962C8B-B14F-4D97-AF65-F5344CB8AC3E}">
        <p14:creationId xmlns:p14="http://schemas.microsoft.com/office/powerpoint/2010/main" val="18089429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f84d990d52364153">
            <a:extLst>
              <a:ext uri="{96DAC541-7B7A-43D3-8B79-37D633B846F1}">
                <asvg:svgBlip xmlns:asvg="http://schemas.microsoft.com/office/drawing/2016/SVG/main" r:embed="Ra28d901f948d4b48"/>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C3AAA9FD-2DA0-43EB-9122-BB4BA2F8C84A}"/>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AREA 01 / 08 - ACCOUNT &amp; CAMPAIGN STRUCTURE">
            <a:extLst xmlns:a="http://schemas.openxmlformats.org/drawingml/2006/main">
              <a:ext uri="{FF2B5EF4-FFF2-40B4-BE49-F238E27FC236}">
                <a16:creationId xmlns:a16="http://schemas.microsoft.com/office/drawing/2014/main" id="{058ADB27-64A2-40A8-B5EE-88BA600A3DE6}"/>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AREA 01 / 08 - ACCOUNT &amp; CAMPAIGN STRUCTURE</a:t>
            </a:r>
          </a:p>
        </p:txBody>
      </p:sp>
      <p:sp>
        <p:nvSpPr>
          <p:cNvPr id="4" name="">
            <a:extLst xmlns:a="http://schemas.openxmlformats.org/drawingml/2006/main">
              <a:ext uri="{FF2B5EF4-FFF2-40B4-BE49-F238E27FC236}">
                <a16:creationId xmlns:a16="http://schemas.microsoft.com/office/drawing/2014/main" id="{07A83439-8499-4607-920F-76452B88820A}"/>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FF9BC07F-0A15-4032-AEE4-BB6399383384}"/>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E52A75CE-8B38-4DE0-B4BB-935E2BEE28DF}"/>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06">
            <a:extLst xmlns:a="http://schemas.openxmlformats.org/drawingml/2006/main">
              <a:ext uri="{FF2B5EF4-FFF2-40B4-BE49-F238E27FC236}">
                <a16:creationId xmlns:a16="http://schemas.microsoft.com/office/drawing/2014/main" id="{14C019C8-BFAA-4AED-8195-5D397945BEBE}"/>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06</a:t>
            </a:r>
          </a:p>
        </p:txBody>
      </p:sp>
      <p:sp>
        <p:nvSpPr>
          <p:cNvPr id="8" name="Account &amp; campaign structure">
            <a:extLst xmlns:a="http://schemas.openxmlformats.org/drawingml/2006/main">
              <a:ext uri="{FF2B5EF4-FFF2-40B4-BE49-F238E27FC236}">
                <a16:creationId xmlns:a16="http://schemas.microsoft.com/office/drawing/2014/main" id="{6770A40A-F0BC-41F7-AA9A-85C78B604035}"/>
              </a:ext>
            </a:extLst>
          </p:cNvPr>
          <p:cNvSpPr>
            <a:spLocks xmlns:a="http://schemas.openxmlformats.org/drawingml/2006/main" noGrp="1"/>
          </p:cNvSpPr>
          <p:nvPr/>
        </p:nvSpPr>
        <p:spPr>
          <a:xfrm xmlns:a="http://schemas.openxmlformats.org/drawingml/2006/main">
            <a:off x="552450" y="1104900"/>
            <a:ext cx="11087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300" b="1">
                <a:solidFill>
                  <a:srgbClr val="0B0B0D"/>
                </a:solidFill>
                <a:latin typeface="Inter"/>
                <a:ea typeface="Inter"/>
                <a:cs typeface="Inter"/>
              </a:defRPr>
            </a:pPr>
            <a:r>
              <a:rPr sz="3300" b="1">
                <a:solidFill>
                  <a:srgbClr val="0B0B0D"/>
                </a:solidFill>
                <a:latin typeface="Inter"/>
                <a:ea typeface="Inter"/>
                <a:cs typeface="Inter"/>
              </a:rPr>
              <a:t>Account &amp; campaign structure</a:t>
            </a:r>
          </a:p>
        </p:txBody>
      </p:sp>
      <p:sp>
        <p:nvSpPr>
          <p:cNvPr id="9" name="Make every campaign's purpose obvious.">
            <a:extLst xmlns:a="http://schemas.openxmlformats.org/drawingml/2006/main">
              <a:ext uri="{FF2B5EF4-FFF2-40B4-BE49-F238E27FC236}">
                <a16:creationId xmlns:a16="http://schemas.microsoft.com/office/drawing/2014/main" id="{E364DEBD-EDCB-4281-A0FF-C429A39DBDBC}"/>
              </a:ext>
            </a:extLst>
          </p:cNvPr>
          <p:cNvSpPr>
            <a:spLocks xmlns:a="http://schemas.openxmlformats.org/drawingml/2006/main" noGrp="1"/>
          </p:cNvSpPr>
          <p:nvPr/>
        </p:nvSpPr>
        <p:spPr>
          <a:xfrm xmlns:a="http://schemas.openxmlformats.org/drawingml/2006/main">
            <a:off x="552450" y="1943100"/>
            <a:ext cx="110871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0504D"/>
                </a:solidFill>
                <a:latin typeface="Inter"/>
                <a:ea typeface="Inter"/>
                <a:cs typeface="Inter"/>
              </a:defRPr>
            </a:pPr>
            <a:r>
              <a:rPr sz="1875" b="0">
                <a:solidFill>
                  <a:srgbClr val="50504D"/>
                </a:solidFill>
                <a:latin typeface="Inter"/>
                <a:ea typeface="Inter"/>
                <a:cs typeface="Inter"/>
              </a:rPr>
              <a:t>Make every campaign's purpose obvious.</a:t>
            </a:r>
          </a:p>
        </p:txBody>
      </p:sp>
      <p:sp>
        <p:nvSpPr>
          <p:cNvPr id="10" name="01.1">
            <a:extLst xmlns:a="http://schemas.openxmlformats.org/drawingml/2006/main">
              <a:ext uri="{FF2B5EF4-FFF2-40B4-BE49-F238E27FC236}">
                <a16:creationId xmlns:a16="http://schemas.microsoft.com/office/drawing/2014/main" id="{5DFEB516-8C63-4FBC-BF75-B6F4075D0ACE}"/>
              </a:ext>
            </a:extLst>
          </p:cNvPr>
          <p:cNvSpPr>
            <a:spLocks xmlns:a="http://schemas.openxmlformats.org/drawingml/2006/main" noGrp="1"/>
          </p:cNvSpPr>
          <p:nvPr/>
        </p:nvSpPr>
        <p:spPr>
          <a:xfrm xmlns:a="http://schemas.openxmlformats.org/drawingml/2006/main">
            <a:off x="552450" y="26479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01.1</a:t>
            </a:r>
          </a:p>
        </p:txBody>
      </p:sp>
      <p:sp>
        <p:nvSpPr>
          <p:cNvPr id="11" name="Purpose &amp;  segmentation">
            <a:extLst xmlns:a="http://schemas.openxmlformats.org/drawingml/2006/main">
              <a:ext uri="{FF2B5EF4-FFF2-40B4-BE49-F238E27FC236}">
                <a16:creationId xmlns:a16="http://schemas.microsoft.com/office/drawing/2014/main" id="{C5732AA6-DA15-4BA8-848A-E5C0469C3140}"/>
              </a:ext>
            </a:extLst>
          </p:cNvPr>
          <p:cNvSpPr>
            <a:spLocks xmlns:a="http://schemas.openxmlformats.org/drawingml/2006/main" noGrp="1"/>
          </p:cNvSpPr>
          <p:nvPr/>
        </p:nvSpPr>
        <p:spPr>
          <a:xfrm xmlns:a="http://schemas.openxmlformats.org/drawingml/2006/main">
            <a:off x="1323975" y="26479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Purpose &amp;  segmentation</a:t>
            </a:r>
          </a:p>
        </p:txBody>
      </p:sp>
      <p:sp>
        <p:nvSpPr>
          <p:cNvPr id="12" name="Confirm each campaign has one commercial job.">
            <a:extLst xmlns:a="http://schemas.openxmlformats.org/drawingml/2006/main">
              <a:ext uri="{FF2B5EF4-FFF2-40B4-BE49-F238E27FC236}">
                <a16:creationId xmlns:a16="http://schemas.microsoft.com/office/drawing/2014/main" id="{5D38A203-2F67-45F8-A4B9-B7EFC64095BB}"/>
              </a:ext>
            </a:extLst>
          </p:cNvPr>
          <p:cNvSpPr>
            <a:spLocks xmlns:a="http://schemas.openxmlformats.org/drawingml/2006/main" noGrp="1"/>
          </p:cNvSpPr>
          <p:nvPr/>
        </p:nvSpPr>
        <p:spPr>
          <a:xfrm xmlns:a="http://schemas.openxmlformats.org/drawingml/2006/main">
            <a:off x="1323975" y="29718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Confirm each campaign has one commercial job.</a:t>
            </a:r>
          </a:p>
        </p:txBody>
      </p:sp>
      <p:sp>
        <p:nvSpPr>
          <p:cNvPr id="13" name="01.2">
            <a:extLst xmlns:a="http://schemas.openxmlformats.org/drawingml/2006/main">
              <a:ext uri="{FF2B5EF4-FFF2-40B4-BE49-F238E27FC236}">
                <a16:creationId xmlns:a16="http://schemas.microsoft.com/office/drawing/2014/main" id="{68245A85-63FB-4B4D-B88D-35BE1D018384}"/>
              </a:ext>
            </a:extLst>
          </p:cNvPr>
          <p:cNvSpPr>
            <a:spLocks xmlns:a="http://schemas.openxmlformats.org/drawingml/2006/main" noGrp="1"/>
          </p:cNvSpPr>
          <p:nvPr/>
        </p:nvSpPr>
        <p:spPr>
          <a:xfrm xmlns:a="http://schemas.openxmlformats.org/drawingml/2006/main">
            <a:off x="552450" y="34480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01.2</a:t>
            </a:r>
          </a:p>
        </p:txBody>
      </p:sp>
      <p:sp>
        <p:nvSpPr>
          <p:cNvPr id="14" name="Brand separation">
            <a:extLst xmlns:a="http://schemas.openxmlformats.org/drawingml/2006/main">
              <a:ext uri="{FF2B5EF4-FFF2-40B4-BE49-F238E27FC236}">
                <a16:creationId xmlns:a16="http://schemas.microsoft.com/office/drawing/2014/main" id="{B2C08479-62F1-4218-98E0-5FE317EC50ED}"/>
              </a:ext>
            </a:extLst>
          </p:cNvPr>
          <p:cNvSpPr>
            <a:spLocks xmlns:a="http://schemas.openxmlformats.org/drawingml/2006/main" noGrp="1"/>
          </p:cNvSpPr>
          <p:nvPr/>
        </p:nvSpPr>
        <p:spPr>
          <a:xfrm xmlns:a="http://schemas.openxmlformats.org/drawingml/2006/main">
            <a:off x="1323975" y="34480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Brand separation</a:t>
            </a:r>
          </a:p>
        </p:txBody>
      </p:sp>
      <p:sp>
        <p:nvSpPr>
          <p:cNvPr id="15" name="Keep captured brand demand distinct from acquisition.">
            <a:extLst xmlns:a="http://schemas.openxmlformats.org/drawingml/2006/main">
              <a:ext uri="{FF2B5EF4-FFF2-40B4-BE49-F238E27FC236}">
                <a16:creationId xmlns:a16="http://schemas.microsoft.com/office/drawing/2014/main" id="{54C5D2E2-812A-4006-A071-E4E9A8DF2691}"/>
              </a:ext>
            </a:extLst>
          </p:cNvPr>
          <p:cNvSpPr>
            <a:spLocks xmlns:a="http://schemas.openxmlformats.org/drawingml/2006/main" noGrp="1"/>
          </p:cNvSpPr>
          <p:nvPr/>
        </p:nvSpPr>
        <p:spPr>
          <a:xfrm xmlns:a="http://schemas.openxmlformats.org/drawingml/2006/main">
            <a:off x="1323975" y="37719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Keep captured brand demand distinct from acquisition.</a:t>
            </a:r>
          </a:p>
        </p:txBody>
      </p:sp>
      <p:sp>
        <p:nvSpPr>
          <p:cNvPr id="16" name="01.3">
            <a:extLst xmlns:a="http://schemas.openxmlformats.org/drawingml/2006/main">
              <a:ext uri="{FF2B5EF4-FFF2-40B4-BE49-F238E27FC236}">
                <a16:creationId xmlns:a16="http://schemas.microsoft.com/office/drawing/2014/main" id="{771B9D60-DBA5-4D99-8891-DD125BD140BC}"/>
              </a:ext>
            </a:extLst>
          </p:cNvPr>
          <p:cNvSpPr>
            <a:spLocks xmlns:a="http://schemas.openxmlformats.org/drawingml/2006/main" noGrp="1"/>
          </p:cNvSpPr>
          <p:nvPr/>
        </p:nvSpPr>
        <p:spPr>
          <a:xfrm xmlns:a="http://schemas.openxmlformats.org/drawingml/2006/main">
            <a:off x="552450" y="42481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01.3</a:t>
            </a:r>
          </a:p>
        </p:txBody>
      </p:sp>
      <p:sp>
        <p:nvSpPr>
          <p:cNvPr id="17" name="Service &amp; location structure">
            <a:extLst xmlns:a="http://schemas.openxmlformats.org/drawingml/2006/main">
              <a:ext uri="{FF2B5EF4-FFF2-40B4-BE49-F238E27FC236}">
                <a16:creationId xmlns:a16="http://schemas.microsoft.com/office/drawing/2014/main" id="{4C444F5F-94A6-411D-9AA4-EB92368DBA6F}"/>
              </a:ext>
            </a:extLst>
          </p:cNvPr>
          <p:cNvSpPr>
            <a:spLocks xmlns:a="http://schemas.openxmlformats.org/drawingml/2006/main" noGrp="1"/>
          </p:cNvSpPr>
          <p:nvPr/>
        </p:nvSpPr>
        <p:spPr>
          <a:xfrm xmlns:a="http://schemas.openxmlformats.org/drawingml/2006/main">
            <a:off x="1323975" y="42481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Service &amp; location structure</a:t>
            </a:r>
          </a:p>
        </p:txBody>
      </p:sp>
      <p:sp>
        <p:nvSpPr>
          <p:cNvPr id="18" name="Check that geography and services route cleanly.">
            <a:extLst xmlns:a="http://schemas.openxmlformats.org/drawingml/2006/main">
              <a:ext uri="{FF2B5EF4-FFF2-40B4-BE49-F238E27FC236}">
                <a16:creationId xmlns:a16="http://schemas.microsoft.com/office/drawing/2014/main" id="{671E776D-9715-4223-AC89-D0C7D8D67E0F}"/>
              </a:ext>
            </a:extLst>
          </p:cNvPr>
          <p:cNvSpPr>
            <a:spLocks xmlns:a="http://schemas.openxmlformats.org/drawingml/2006/main" noGrp="1"/>
          </p:cNvSpPr>
          <p:nvPr/>
        </p:nvSpPr>
        <p:spPr>
          <a:xfrm xmlns:a="http://schemas.openxmlformats.org/drawingml/2006/main">
            <a:off x="1323975" y="45720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Check that geography and services route cleanly.</a:t>
            </a:r>
          </a:p>
        </p:txBody>
      </p:sp>
      <p:sp>
        <p:nvSpPr>
          <p:cNvPr id="19" name="01.4">
            <a:extLst xmlns:a="http://schemas.openxmlformats.org/drawingml/2006/main">
              <a:ext uri="{FF2B5EF4-FFF2-40B4-BE49-F238E27FC236}">
                <a16:creationId xmlns:a16="http://schemas.microsoft.com/office/drawing/2014/main" id="{26AA4AF5-2494-40A6-9DE2-4CE931CDE41F}"/>
              </a:ext>
            </a:extLst>
          </p:cNvPr>
          <p:cNvSpPr>
            <a:spLocks xmlns:a="http://schemas.openxmlformats.org/drawingml/2006/main" noGrp="1"/>
          </p:cNvSpPr>
          <p:nvPr/>
        </p:nvSpPr>
        <p:spPr>
          <a:xfrm xmlns:a="http://schemas.openxmlformats.org/drawingml/2006/main">
            <a:off x="552450" y="50482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01.4</a:t>
            </a:r>
          </a:p>
        </p:txBody>
      </p:sp>
      <p:sp>
        <p:nvSpPr>
          <p:cNvPr id="20" name="Overlap &amp; control">
            <a:extLst xmlns:a="http://schemas.openxmlformats.org/drawingml/2006/main">
              <a:ext uri="{FF2B5EF4-FFF2-40B4-BE49-F238E27FC236}">
                <a16:creationId xmlns:a16="http://schemas.microsoft.com/office/drawing/2014/main" id="{99640A36-0C4F-499F-98A0-A39C54DA566C}"/>
              </a:ext>
            </a:extLst>
          </p:cNvPr>
          <p:cNvSpPr>
            <a:spLocks xmlns:a="http://schemas.openxmlformats.org/drawingml/2006/main" noGrp="1"/>
          </p:cNvSpPr>
          <p:nvPr/>
        </p:nvSpPr>
        <p:spPr>
          <a:xfrm xmlns:a="http://schemas.openxmlformats.org/drawingml/2006/main">
            <a:off x="1323975" y="50482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Overlap &amp; control</a:t>
            </a:r>
          </a:p>
        </p:txBody>
      </p:sp>
      <p:sp>
        <p:nvSpPr>
          <p:cNvPr id="21" name="Review settings, automation and change ownership.">
            <a:extLst xmlns:a="http://schemas.openxmlformats.org/drawingml/2006/main">
              <a:ext uri="{FF2B5EF4-FFF2-40B4-BE49-F238E27FC236}">
                <a16:creationId xmlns:a16="http://schemas.microsoft.com/office/drawing/2014/main" id="{36AEECC0-C7EC-41B8-87D2-5A9B972B1534}"/>
              </a:ext>
            </a:extLst>
          </p:cNvPr>
          <p:cNvSpPr>
            <a:spLocks xmlns:a="http://schemas.openxmlformats.org/drawingml/2006/main" noGrp="1"/>
          </p:cNvSpPr>
          <p:nvPr/>
        </p:nvSpPr>
        <p:spPr>
          <a:xfrm xmlns:a="http://schemas.openxmlformats.org/drawingml/2006/main">
            <a:off x="1323975" y="53721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Review settings, automation and change ownership.</a:t>
            </a:r>
          </a:p>
        </p:txBody>
      </p:sp>
      <p:sp>
        <p:nvSpPr>
          <p:cNvPr id="22" name="ISSUE">
            <a:extLst xmlns:a="http://schemas.openxmlformats.org/drawingml/2006/main">
              <a:ext uri="{FF2B5EF4-FFF2-40B4-BE49-F238E27FC236}">
                <a16:creationId xmlns:a16="http://schemas.microsoft.com/office/drawing/2014/main" id="{5138F42F-678A-49B1-9862-912740B5A1F6}"/>
              </a:ext>
            </a:extLst>
          </p:cNvPr>
          <p:cNvSpPr>
            <a:spLocks xmlns:a="http://schemas.openxmlformats.org/drawingml/2006/main" noGrp="1"/>
          </p:cNvSpPr>
          <p:nvPr/>
        </p:nvSpPr>
        <p:spPr>
          <a:xfrm xmlns:a="http://schemas.openxmlformats.org/drawingml/2006/main">
            <a:off x="7591425" y="2647950"/>
            <a:ext cx="4048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1">
                <a:solidFill>
                  <a:srgbClr val="1736BD"/>
                </a:solidFill>
                <a:latin typeface="Inter"/>
                <a:ea typeface="Inter"/>
                <a:cs typeface="Inter"/>
              </a:defRPr>
            </a:pPr>
            <a:r>
              <a:rPr sz="1200" b="1">
                <a:solidFill>
                  <a:srgbClr val="1736BD"/>
                </a:solidFill>
                <a:latin typeface="Inter"/>
                <a:ea typeface="Inter"/>
                <a:cs typeface="Inter"/>
              </a:rPr>
              <a:t>ISSUE</a:t>
            </a:r>
          </a:p>
        </p:txBody>
      </p:sp>
      <p:sp>
        <p:nvSpPr>
          <p:cNvPr id="23" name="2">
            <a:extLst xmlns:a="http://schemas.openxmlformats.org/drawingml/2006/main">
              <a:ext uri="{FF2B5EF4-FFF2-40B4-BE49-F238E27FC236}">
                <a16:creationId xmlns:a16="http://schemas.microsoft.com/office/drawing/2014/main" id="{391B2398-62AC-479C-AE14-C0CE0E8BC80E}"/>
              </a:ext>
            </a:extLst>
          </p:cNvPr>
          <p:cNvSpPr>
            <a:spLocks xmlns:a="http://schemas.openxmlformats.org/drawingml/2006/main" noGrp="1"/>
          </p:cNvSpPr>
          <p:nvPr/>
        </p:nvSpPr>
        <p:spPr>
          <a:xfrm xmlns:a="http://schemas.openxmlformats.org/drawingml/2006/main">
            <a:off x="7591425" y="3086100"/>
            <a:ext cx="40481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750" b="1">
                <a:solidFill>
                  <a:srgbClr val="1736BD"/>
                </a:solidFill>
                <a:latin typeface="Inter"/>
                <a:ea typeface="Inter"/>
                <a:cs typeface="Inter"/>
              </a:defRPr>
            </a:pPr>
            <a:r>
              <a:rPr sz="3750" b="1">
                <a:solidFill>
                  <a:srgbClr val="1736BD"/>
                </a:solidFill>
                <a:latin typeface="Inter"/>
                <a:ea typeface="Inter"/>
                <a:cs typeface="Inter"/>
              </a:rPr>
              <a:t>2</a:t>
            </a:r>
          </a:p>
        </p:txBody>
      </p:sp>
      <p:sp>
        <p:nvSpPr>
          <p:cNvPr id="24" name="campaign purposes overlap in the illustrative account">
            <a:extLst xmlns:a="http://schemas.openxmlformats.org/drawingml/2006/main">
              <a:ext uri="{FF2B5EF4-FFF2-40B4-BE49-F238E27FC236}">
                <a16:creationId xmlns:a16="http://schemas.microsoft.com/office/drawing/2014/main" id="{B0586E94-FA06-4939-9088-7195725F42AD}"/>
              </a:ext>
            </a:extLst>
          </p:cNvPr>
          <p:cNvSpPr>
            <a:spLocks xmlns:a="http://schemas.openxmlformats.org/drawingml/2006/main" noGrp="1"/>
          </p:cNvSpPr>
          <p:nvPr/>
        </p:nvSpPr>
        <p:spPr>
          <a:xfrm xmlns:a="http://schemas.openxmlformats.org/drawingml/2006/main">
            <a:off x="7591425" y="3924300"/>
            <a:ext cx="4048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0B0B0D"/>
                </a:solidFill>
                <a:latin typeface="Inter"/>
                <a:ea typeface="Inter"/>
                <a:cs typeface="Inter"/>
              </a:defRPr>
            </a:pPr>
            <a:r>
              <a:rPr sz="1725" b="1">
                <a:solidFill>
                  <a:srgbClr val="0B0B0D"/>
                </a:solidFill>
                <a:latin typeface="Inter"/>
                <a:ea typeface="Inter"/>
                <a:cs typeface="Inter"/>
              </a:rPr>
              <a:t>campaign purposes overlap in the illustrative account</a:t>
            </a:r>
          </a:p>
        </p:txBody>
      </p:sp>
      <p:sp>
        <p:nvSpPr>
          <p:cNvPr id="25" name="RECOMMENDED ACTION">
            <a:extLst xmlns:a="http://schemas.openxmlformats.org/drawingml/2006/main">
              <a:ext uri="{FF2B5EF4-FFF2-40B4-BE49-F238E27FC236}">
                <a16:creationId xmlns:a16="http://schemas.microsoft.com/office/drawing/2014/main" id="{4B05646E-C72C-43D7-89D8-8FE4228CE584}"/>
              </a:ext>
            </a:extLst>
          </p:cNvPr>
          <p:cNvSpPr>
            <a:spLocks xmlns:a="http://schemas.openxmlformats.org/drawingml/2006/main" noGrp="1"/>
          </p:cNvSpPr>
          <p:nvPr/>
        </p:nvSpPr>
        <p:spPr>
          <a:xfrm xmlns:a="http://schemas.openxmlformats.org/drawingml/2006/main">
            <a:off x="7591425" y="4905375"/>
            <a:ext cx="4048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050" b="1">
                <a:solidFill>
                  <a:srgbClr val="50504D"/>
                </a:solidFill>
                <a:latin typeface="Inter"/>
                <a:ea typeface="Inter"/>
                <a:cs typeface="Inter"/>
              </a:defRPr>
            </a:pPr>
            <a:r>
              <a:rPr sz="1050" b="1">
                <a:solidFill>
                  <a:srgbClr val="50504D"/>
                </a:solidFill>
                <a:latin typeface="Inter"/>
                <a:ea typeface="Inter"/>
                <a:cs typeface="Inter"/>
              </a:rPr>
              <a:t>RECOMMENDED ACTION</a:t>
            </a:r>
          </a:p>
        </p:txBody>
      </p:sp>
      <p:sp>
        <p:nvSpPr>
          <p:cNvPr id="26" name="Separate brand from generic demand and define one service purpose">
            <a:extLst xmlns:a="http://schemas.openxmlformats.org/drawingml/2006/main">
              <a:ext uri="{FF2B5EF4-FFF2-40B4-BE49-F238E27FC236}">
                <a16:creationId xmlns:a16="http://schemas.microsoft.com/office/drawing/2014/main" id="{8C0C9D12-0819-4C07-9C2E-17AF96FA41D1}"/>
              </a:ext>
            </a:extLst>
          </p:cNvPr>
          <p:cNvSpPr>
            <a:spLocks xmlns:a="http://schemas.openxmlformats.org/drawingml/2006/main" noGrp="1"/>
          </p:cNvSpPr>
          <p:nvPr/>
        </p:nvSpPr>
        <p:spPr>
          <a:xfrm xmlns:a="http://schemas.openxmlformats.org/drawingml/2006/main">
            <a:off x="7591425" y="5248275"/>
            <a:ext cx="404812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0B0B0D"/>
                </a:solidFill>
                <a:latin typeface="Inter"/>
                <a:ea typeface="Inter"/>
                <a:cs typeface="Inter"/>
              </a:defRPr>
            </a:pPr>
            <a:r>
              <a:rPr sz="1425" b="0">
                <a:solidFill>
                  <a:srgbClr val="0B0B0D"/>
                </a:solidFill>
                <a:latin typeface="Inter"/>
                <a:ea typeface="Inter"/>
                <a:cs typeface="Inter"/>
              </a:rPr>
              <a:t>Separate brand from generic demand and define one service purpose for each campaign.</a:t>
            </a:r>
          </a:p>
        </p:txBody>
      </p:sp>
      <p:sp>
        <p:nvSpPr>
          <p:cNvPr id="27" name="E00 · Grouped topics; six-check ledger not supplied.">
            <a:extLst xmlns:a="http://schemas.openxmlformats.org/drawingml/2006/main">
              <a:ext uri="{FF2B5EF4-FFF2-40B4-BE49-F238E27FC236}">
                <a16:creationId xmlns:a16="http://schemas.microsoft.com/office/drawing/2014/main" id="{654B97B9-B1C2-4167-8305-02B903EAE797}"/>
              </a:ext>
            </a:extLst>
          </p:cNvPr>
          <p:cNvSpPr>
            <a:spLocks xmlns:a="http://schemas.openxmlformats.org/drawingml/2006/main" noGrp="1"/>
          </p:cNvSpPr>
          <p:nvPr/>
        </p:nvSpPr>
        <p:spPr>
          <a:xfrm xmlns:a="http://schemas.openxmlformats.org/drawingml/2006/main">
            <a:off x="552450" y="6076950"/>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0504D"/>
                </a:solidFill>
                <a:latin typeface="Inter"/>
                <a:ea typeface="Inter"/>
                <a:cs typeface="Inter"/>
              </a:defRPr>
            </a:pPr>
            <a:r>
              <a:rPr sz="975" b="0">
                <a:solidFill>
                  <a:srgbClr val="50504D"/>
                </a:solidFill>
                <a:latin typeface="Inter"/>
                <a:ea typeface="Inter"/>
                <a:cs typeface="Inter"/>
              </a:rPr>
              <a:t>E00 · Grouped topics; six-check ledger not supplied.</a:t>
            </a:r>
          </a:p>
        </p:txBody>
      </p:sp>
    </p:spTree>
    <p:extLst>
      <p:ext uri="{BB962C8B-B14F-4D97-AF65-F5344CB8AC3E}">
        <p14:creationId xmlns:p14="http://schemas.microsoft.com/office/powerpoint/2010/main" val="88018567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1B0E3606-D5CF-456F-86EA-B0BA9B1A620A}"/>
              </a:ext>
            </a:extLst>
          </p:cNvPr>
          <p:cNvSpPr>
            <a:spLocks xmlns:a="http://schemas.openxmlformats.org/drawingml/2006/main" noGrp="1"/>
          </p:cNvSpPr>
          <p:nvPr/>
        </p:nvSpPr>
        <p:spPr>
          <a:xfrm xmlns:a="http://schemas.openxmlformats.org/drawingml/2006/main">
            <a:off x="548640" y="1066800"/>
            <a:ext cx="10477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lgn="l">
              <a:buNone/>
              <a:defRPr sz="2625" b="1">
                <a:solidFill>
                  <a:srgbClr val="0B0B0D"/>
                </a:solidFill>
                <a:latin typeface="Inter"/>
                <a:ea typeface="Inter"/>
                <a:cs typeface="Inter"/>
              </a:defRPr>
            </a:pPr>
            <a:r>
              <a:rPr sz="2625" b="1">
                <a:solidFill>
                  <a:srgbClr val="0B0B0D"/>
                </a:solidFill>
                <a:latin typeface="Inter"/>
                <a:ea typeface="Inter"/>
                <a:cs typeface="Inter"/>
              </a:rPr>
              <a:t>One campaign. One clear commercial job.</a:t>
            </a:r>
          </a:p>
        </p:txBody>
      </p:sp>
      <p:sp>
        <p:nvSpPr>
          <p:cNvPr id="15" name="Rectangle 14">
            <a:extLst xmlns:a="http://schemas.openxmlformats.org/drawingml/2006/main">
              <a:ext uri="{FF2B5EF4-FFF2-40B4-BE49-F238E27FC236}">
                <a16:creationId xmlns:a16="http://schemas.microsoft.com/office/drawing/2014/main" id="{16324CBC-160C-41F5-8E6C-954804BA70B3}"/>
              </a:ext>
            </a:extLst>
          </p:cNvPr>
          <p:cNvSpPr>
            <a:spLocks xmlns:a="http://schemas.openxmlformats.org/drawingml/2006/main" noGrp="1"/>
          </p:cNvSpPr>
          <p:nvPr/>
        </p:nvSpPr>
        <p:spPr>
          <a:xfrm xmlns:a="http://schemas.openxmlformats.org/drawingml/2006/main">
            <a:off x="548640" y="1933575"/>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lgn="l">
              <a:buNone/>
              <a:defRPr sz="1200" b="0">
                <a:solidFill>
                  <a:srgbClr val="50504D"/>
                </a:solidFill>
                <a:latin typeface="Inter"/>
                <a:ea typeface="Inter"/>
                <a:cs typeface="Inter"/>
              </a:defRPr>
            </a:pPr>
            <a:r>
              <a:rPr sz="1200" b="0">
                <a:solidFill>
                  <a:srgbClr val="50504D"/>
                </a:solidFill>
                <a:latin typeface="Inter"/>
                <a:ea typeface="Inter"/>
                <a:cs typeface="Inter"/>
              </a:rPr>
              <a:t>Selected campaign extract; spend values are part of the same fictional £60,000 three-month account total.</a:t>
            </a:r>
          </a:p>
        </p:txBody>
      </p:sp>
      <p:graphicFrame>
        <p:nvGraphicFramePr>
          <p:cNvPr id="33" name="Table 51"/>
          <p:cNvGraphicFramePr/>
          <p:nvPr/>
        </p:nvGraphicFramePr>
        <p:xfrm>
          <a:off xmlns:a="http://schemas.openxmlformats.org/drawingml/2006/main" x="548640" y="2400300"/>
          <a:ext xmlns:a="http://schemas.openxmlformats.org/drawingml/2006/main" cx="11096625" cy="2190750"/>
        </p:xfrm>
        <a:graphic xmlns:a="http://schemas.openxmlformats.org/drawingml/2006/main">
          <a:graphicData uri="http://schemas.openxmlformats.org/drawingml/2006/table">
            <a:tbl>
              <a:tblPr/>
              <a:tblGrid>
                <a:gridCol w="2857500"/>
                <a:gridCol w="3238500"/>
                <a:gridCol w="1809750"/>
                <a:gridCol w="3190875"/>
              </a:tblGrid>
              <a:tr h="400050">
                <a:tc>
                  <a:txBody>
                    <a:bodyPr/>
                    <a:lstStyle/>
                    <a:p>
                      <a:r>
                        <a:rPr sz="1200" b="1">
                          <a:solidFill>
                            <a:srgbClr val="50504D"/>
                          </a:solidFill>
                          <a:latin typeface="Inter"/>
                          <a:ea typeface="Inter"/>
                          <a:cs typeface="Inter"/>
                        </a:rPr>
                        <a:t>CAMPAIGN</a:t>
                      </a:r>
                    </a:p>
                  </a:txBody>
                  <a:tcPr marL="91440" marR="91440" marT="45720" marB="45720">
                    <a:solidFill>
                      <a:srgbClr val="F3F0E8"/>
                    </a:solidFill>
                  </a:tcPr>
                </a:tc>
                <a:tc>
                  <a:txBody>
                    <a:bodyPr/>
                    <a:lstStyle/>
                    <a:p>
                      <a:r>
                        <a:rPr sz="1200" b="1">
                          <a:solidFill>
                            <a:srgbClr val="50504D"/>
                          </a:solidFill>
                          <a:latin typeface="Inter"/>
                          <a:ea typeface="Inter"/>
                          <a:cs typeface="Inter"/>
                        </a:rPr>
                        <a:t>PRIMARY PURPOSE</a:t>
                      </a:r>
                    </a:p>
                  </a:txBody>
                  <a:tcPr marL="91440" marR="91440" marT="45720" marB="45720">
                    <a:solidFill>
                      <a:srgbClr val="F3F0E8"/>
                    </a:solidFill>
                  </a:tcPr>
                </a:tc>
                <a:tc>
                  <a:txBody>
                    <a:bodyPr/>
                    <a:lstStyle/>
                    <a:p>
                      <a:r>
                        <a:rPr sz="1200" b="1">
                          <a:solidFill>
                            <a:srgbClr val="50504D"/>
                          </a:solidFill>
                          <a:latin typeface="Inter"/>
                          <a:ea typeface="Inter"/>
                          <a:cs typeface="Inter"/>
                        </a:rPr>
                        <a:t>3-MONTH COST</a:t>
                      </a:r>
                    </a:p>
                  </a:txBody>
                  <a:tcPr marL="91440" marR="91440" marT="45720" marB="45720">
                    <a:solidFill>
                      <a:srgbClr val="F3F0E8"/>
                    </a:solidFill>
                  </a:tcPr>
                </a:tc>
                <a:tc>
                  <a:txBody>
                    <a:bodyPr/>
                    <a:lstStyle/>
                    <a:p>
                      <a:r>
                        <a:rPr sz="1200" b="1">
                          <a:solidFill>
                            <a:srgbClr val="50504D"/>
                          </a:solidFill>
                          <a:latin typeface="Inter"/>
                          <a:ea typeface="Inter"/>
                          <a:cs typeface="Inter"/>
                        </a:rPr>
                        <a:t>CONTROL REVIEW</a:t>
                      </a:r>
                    </a:p>
                  </a:txBody>
                  <a:tcPr marL="91440" marR="91440" marT="45720" marB="45720">
                    <a:solidFill>
                      <a:srgbClr val="F3F0E8"/>
                    </a:solidFill>
                  </a:tcPr>
                </a:tc>
              </a:tr>
              <a:tr h="447675">
                <a:tc>
                  <a:txBody>
                    <a:bodyPr/>
                    <a:lstStyle/>
                    <a:p>
                      <a:r>
                        <a:rPr sz="1200" b="1">
                          <a:solidFill>
                            <a:srgbClr val="0B0B0D"/>
                          </a:solidFill>
                          <a:latin typeface="Inter"/>
                          <a:ea typeface="Inter"/>
                          <a:cs typeface="Inter"/>
                        </a:rPr>
                        <a:t>Brand Search</a:t>
                      </a:r>
                    </a:p>
                  </a:txBody>
                  <a:tcPr marL="91440" marR="91440" marT="45720" marB="45720">
                    <a:solidFill>
                      <a:srgbClr val="FFFFFF"/>
                    </a:solidFill>
                  </a:tcPr>
                </a:tc>
                <a:tc>
                  <a:txBody>
                    <a:bodyPr/>
                    <a:lstStyle/>
                    <a:p>
                      <a:r>
                        <a:rPr sz="1200" b="0">
                          <a:solidFill>
                            <a:srgbClr val="0B0B0D"/>
                          </a:solidFill>
                          <a:latin typeface="Inter"/>
                          <a:ea typeface="Inter"/>
                          <a:cs typeface="Inter"/>
                        </a:rPr>
                        <a:t>Brand demand</a:t>
                      </a:r>
                    </a:p>
                  </a:txBody>
                  <a:tcPr marL="91440" marR="91440" marT="45720" marB="45720">
                    <a:solidFill>
                      <a:srgbClr val="FFFFFF"/>
                    </a:solidFill>
                  </a:tcPr>
                </a:tc>
                <a:tc>
                  <a:txBody>
                    <a:bodyPr/>
                    <a:lstStyle/>
                    <a:p>
                      <a:r>
                        <a:rPr sz="1200" b="0">
                          <a:solidFill>
                            <a:srgbClr val="0B0B0D"/>
                          </a:solidFill>
                          <a:latin typeface="Inter"/>
                          <a:ea typeface="Inter"/>
                          <a:cs typeface="Inter"/>
                        </a:rPr>
                        <a:t>£6,000</a:t>
                      </a:r>
                    </a:p>
                  </a:txBody>
                  <a:tcPr marL="91440" marR="91440" marT="45720" marB="45720">
                    <a:solidFill>
                      <a:srgbClr val="FFFFFF"/>
                    </a:solidFill>
                  </a:tcPr>
                </a:tc>
                <a:tc>
                  <a:txBody>
                    <a:bodyPr/>
                    <a:lstStyle/>
                    <a:p>
                      <a:r>
                        <a:rPr sz="1200" b="0">
                          <a:solidFill>
                            <a:srgbClr val="0B0B0D"/>
                          </a:solidFill>
                          <a:latin typeface="Inter"/>
                          <a:ea typeface="Inter"/>
                          <a:cs typeface="Inter"/>
                        </a:rPr>
                        <a:t>Separate / protect</a:t>
                      </a:r>
                    </a:p>
                  </a:txBody>
                  <a:tcPr marL="91440" marR="91440" marT="45720" marB="45720">
                    <a:solidFill>
                      <a:srgbClr val="FFFFFF"/>
                    </a:solidFill>
                  </a:tcPr>
                </a:tc>
              </a:tr>
              <a:tr h="447675">
                <a:tc>
                  <a:txBody>
                    <a:bodyPr/>
                    <a:lstStyle/>
                    <a:p>
                      <a:r>
                        <a:rPr sz="1200" b="1">
                          <a:solidFill>
                            <a:srgbClr val="0B0B0D"/>
                          </a:solidFill>
                          <a:latin typeface="Inter"/>
                          <a:ea typeface="Inter"/>
                          <a:cs typeface="Inter"/>
                        </a:rPr>
                        <a:t>Boiler Repair</a:t>
                      </a:r>
                    </a:p>
                  </a:txBody>
                  <a:tcPr marL="91440" marR="91440" marT="45720" marB="45720">
                    <a:solidFill>
                      <a:srgbClr val="F3F0E8"/>
                    </a:solidFill>
                  </a:tcPr>
                </a:tc>
                <a:tc>
                  <a:txBody>
                    <a:bodyPr/>
                    <a:lstStyle/>
                    <a:p>
                      <a:r>
                        <a:rPr sz="1200" b="0">
                          <a:solidFill>
                            <a:srgbClr val="0B0B0D"/>
                          </a:solidFill>
                          <a:latin typeface="Inter"/>
                          <a:ea typeface="Inter"/>
                          <a:cs typeface="Inter"/>
                        </a:rPr>
                        <a:t>Generic repair leads</a:t>
                      </a:r>
                    </a:p>
                  </a:txBody>
                  <a:tcPr marL="91440" marR="91440" marT="45720" marB="45720">
                    <a:solidFill>
                      <a:srgbClr val="F3F0E8"/>
                    </a:solidFill>
                  </a:tcPr>
                </a:tc>
                <a:tc>
                  <a:txBody>
                    <a:bodyPr/>
                    <a:lstStyle/>
                    <a:p>
                      <a:r>
                        <a:rPr sz="1200" b="0">
                          <a:solidFill>
                            <a:srgbClr val="0B0B0D"/>
                          </a:solidFill>
                          <a:latin typeface="Inter"/>
                          <a:ea typeface="Inter"/>
                          <a:cs typeface="Inter"/>
                        </a:rPr>
                        <a:t>£24,000</a:t>
                      </a:r>
                    </a:p>
                  </a:txBody>
                  <a:tcPr marL="91440" marR="91440" marT="45720" marB="45720">
                    <a:solidFill>
                      <a:srgbClr val="F3F0E8"/>
                    </a:solidFill>
                  </a:tcPr>
                </a:tc>
                <a:tc>
                  <a:txBody>
                    <a:bodyPr/>
                    <a:lstStyle/>
                    <a:p>
                      <a:r>
                        <a:rPr sz="1200" b="0">
                          <a:solidFill>
                            <a:srgbClr val="0B0B0D"/>
                          </a:solidFill>
                          <a:latin typeface="Inter"/>
                          <a:ea typeface="Inter"/>
                          <a:cs typeface="Inter"/>
                        </a:rPr>
                        <a:t>Location overlap</a:t>
                      </a:r>
                    </a:p>
                  </a:txBody>
                  <a:tcPr marL="91440" marR="91440" marT="45720" marB="45720">
                    <a:solidFill>
                      <a:srgbClr val="F3F0E8"/>
                    </a:solidFill>
                  </a:tcPr>
                </a:tc>
              </a:tr>
              <a:tr h="447675">
                <a:tc>
                  <a:txBody>
                    <a:bodyPr/>
                    <a:lstStyle/>
                    <a:p>
                      <a:r>
                        <a:rPr sz="1200" b="1">
                          <a:solidFill>
                            <a:srgbClr val="0B0B0D"/>
                          </a:solidFill>
                          <a:latin typeface="Inter"/>
                          <a:ea typeface="Inter"/>
                          <a:cs typeface="Inter"/>
                        </a:rPr>
                        <a:t>General Search</a:t>
                      </a:r>
                    </a:p>
                  </a:txBody>
                  <a:tcPr marL="91440" marR="91440" marT="45720" marB="45720">
                    <a:solidFill>
                      <a:srgbClr val="FFFFFF"/>
                    </a:solidFill>
                  </a:tcPr>
                </a:tc>
                <a:tc>
                  <a:txBody>
                    <a:bodyPr/>
                    <a:lstStyle/>
                    <a:p>
                      <a:r>
                        <a:rPr sz="1200" b="0">
                          <a:solidFill>
                            <a:srgbClr val="0B0B0D"/>
                          </a:solidFill>
                          <a:latin typeface="Inter"/>
                          <a:ea typeface="Inter"/>
                          <a:cs typeface="Inter"/>
                        </a:rPr>
                        <a:t>Brand + broad services</a:t>
                      </a:r>
                    </a:p>
                  </a:txBody>
                  <a:tcPr marL="91440" marR="91440" marT="45720" marB="45720">
                    <a:solidFill>
                      <a:srgbClr val="FFFFFF"/>
                    </a:solidFill>
                  </a:tcPr>
                </a:tc>
                <a:tc>
                  <a:txBody>
                    <a:bodyPr/>
                    <a:lstStyle/>
                    <a:p>
                      <a:r>
                        <a:rPr sz="1200" b="0">
                          <a:solidFill>
                            <a:srgbClr val="0B0B0D"/>
                          </a:solidFill>
                          <a:latin typeface="Inter"/>
                          <a:ea typeface="Inter"/>
                          <a:cs typeface="Inter"/>
                        </a:rPr>
                        <a:t>£8,000</a:t>
                      </a:r>
                    </a:p>
                  </a:txBody>
                  <a:tcPr marL="91440" marR="91440" marT="45720" marB="45720">
                    <a:solidFill>
                      <a:srgbClr val="FFFFFF"/>
                    </a:solidFill>
                  </a:tcPr>
                </a:tc>
                <a:tc>
                  <a:txBody>
                    <a:bodyPr/>
                    <a:lstStyle/>
                    <a:p>
                      <a:r>
                        <a:rPr sz="1200" b="1">
                          <a:solidFill>
                            <a:srgbClr val="1736BD"/>
                          </a:solidFill>
                          <a:latin typeface="Inter"/>
                          <a:ea typeface="Inter"/>
                          <a:cs typeface="Inter"/>
                        </a:rPr>
                        <a:t>Purpose overlap</a:t>
                      </a:r>
                    </a:p>
                  </a:txBody>
                  <a:tcPr marL="91440" marR="91440" marT="45720" marB="45720">
                    <a:solidFill>
                      <a:srgbClr val="FFFFFF"/>
                    </a:solidFill>
                  </a:tcPr>
                </a:tc>
              </a:tr>
              <a:tr h="447675">
                <a:tc>
                  <a:txBody>
                    <a:bodyPr/>
                    <a:lstStyle/>
                    <a:p>
                      <a:r>
                        <a:rPr sz="1200" b="1">
                          <a:solidFill>
                            <a:srgbClr val="0B0B0D"/>
                          </a:solidFill>
                          <a:latin typeface="Inter"/>
                          <a:ea typeface="Inter"/>
                          <a:cs typeface="Inter"/>
                        </a:rPr>
                        <a:t>PMax - All Services</a:t>
                      </a:r>
                    </a:p>
                  </a:txBody>
                  <a:tcPr marL="91440" marR="91440" marT="45720" marB="45720">
                    <a:solidFill>
                      <a:srgbClr val="F3F0E8"/>
                    </a:solidFill>
                  </a:tcPr>
                </a:tc>
                <a:tc>
                  <a:txBody>
                    <a:bodyPr/>
                    <a:lstStyle/>
                    <a:p>
                      <a:r>
                        <a:rPr sz="1200" b="0">
                          <a:solidFill>
                            <a:srgbClr val="0B0B0D"/>
                          </a:solidFill>
                          <a:latin typeface="Inter"/>
                          <a:ea typeface="Inter"/>
                          <a:cs typeface="Inter"/>
                        </a:rPr>
                        <a:t>Mixed service demand</a:t>
                      </a:r>
                    </a:p>
                  </a:txBody>
                  <a:tcPr marL="91440" marR="91440" marT="45720" marB="45720">
                    <a:solidFill>
                      <a:srgbClr val="F3F0E8"/>
                    </a:solidFill>
                  </a:tcPr>
                </a:tc>
                <a:tc>
                  <a:txBody>
                    <a:bodyPr/>
                    <a:lstStyle/>
                    <a:p>
                      <a:r>
                        <a:rPr sz="1200" b="0">
                          <a:solidFill>
                            <a:srgbClr val="0B0B0D"/>
                          </a:solidFill>
                          <a:latin typeface="Inter"/>
                          <a:ea typeface="Inter"/>
                          <a:cs typeface="Inter"/>
                        </a:rPr>
                        <a:t>£10,000</a:t>
                      </a:r>
                    </a:p>
                  </a:txBody>
                  <a:tcPr marL="91440" marR="91440" marT="45720" marB="45720">
                    <a:solidFill>
                      <a:srgbClr val="F3F0E8"/>
                    </a:solidFill>
                  </a:tcPr>
                </a:tc>
                <a:tc>
                  <a:txBody>
                    <a:bodyPr/>
                    <a:lstStyle/>
                    <a:p>
                      <a:r>
                        <a:rPr sz="1200" b="1">
                          <a:solidFill>
                            <a:srgbClr val="B87900"/>
                          </a:solidFill>
                          <a:latin typeface="Inter"/>
                          <a:ea typeface="Inter"/>
                          <a:cs typeface="Inter"/>
                        </a:rPr>
                        <a:t>URL / goal controls</a:t>
                      </a:r>
                    </a:p>
                  </a:txBody>
                  <a:tcPr marL="91440" marR="91440" marT="45720" marB="45720">
                    <a:solidFill>
                      <a:srgbClr val="F3F0E8"/>
                    </a:solidFill>
                  </a:tcPr>
                </a:tc>
              </a:tr>
            </a:tbl>
          </a:graphicData>
        </a:graphic>
      </p:graphicFrame>
      <p:sp>
        <p:nvSpPr>
          <p:cNvPr id="17" name="Rounded Rectangle 16">
            <a:extLst xmlns:a="http://schemas.openxmlformats.org/drawingml/2006/main">
              <a:ext uri="{FF2B5EF4-FFF2-40B4-BE49-F238E27FC236}">
                <a16:creationId xmlns:a16="http://schemas.microsoft.com/office/drawing/2014/main" id="{A0D02B5E-8069-4E94-8615-650B0FFECF6F}"/>
              </a:ext>
            </a:extLst>
          </p:cNvPr>
          <p:cNvSpPr>
            <a:spLocks xmlns:a="http://schemas.openxmlformats.org/drawingml/2006/main" noGrp="1"/>
          </p:cNvSpPr>
          <p:nvPr/>
        </p:nvSpPr>
        <p:spPr>
          <a:xfrm xmlns:a="http://schemas.openxmlformats.org/drawingml/2006/main">
            <a:off x="548640" y="5048250"/>
            <a:ext cx="5381625" cy="1000125"/>
          </a:xfrm>
          <a:prstGeom xmlns:a="http://schemas.openxmlformats.org/drawingml/2006/main" prst="roundRect">
            <a:avLst>
              <a:gd name="adj" fmla="val 7619"/>
            </a:avLst>
          </a:prstGeom>
          <a:solidFill xmlns:a="http://schemas.openxmlformats.org/drawingml/2006/main">
            <a:srgbClr val="E8E3D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8" name="Rectangle 17">
            <a:extLst xmlns:a="http://schemas.openxmlformats.org/drawingml/2006/main">
              <a:ext uri="{FF2B5EF4-FFF2-40B4-BE49-F238E27FC236}">
                <a16:creationId xmlns:a16="http://schemas.microsoft.com/office/drawing/2014/main" id="{63AF410E-24E2-49E1-8DC4-22873AF3A5E1}"/>
              </a:ext>
            </a:extLst>
          </p:cNvPr>
          <p:cNvSpPr>
            <a:spLocks xmlns:a="http://schemas.openxmlformats.org/drawingml/2006/main" noGrp="1"/>
          </p:cNvSpPr>
          <p:nvPr/>
        </p:nvSpPr>
        <p:spPr>
          <a:xfrm xmlns:a="http://schemas.openxmlformats.org/drawingml/2006/main">
            <a:off x="742950" y="5162550"/>
            <a:ext cx="4953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977" lnSpcReduction="10000"/>
          </a:bodyPr>
          <a:lstStyle xmlns:a="http://schemas.openxmlformats.org/drawingml/2006/main"/>
          <a:p xmlns:a="http://schemas.openxmlformats.org/drawingml/2006/main">
            <a:pPr algn="l">
              <a:buNone/>
              <a:defRPr sz="2175" b="1">
                <a:solidFill>
                  <a:srgbClr val="1736BD"/>
                </a:solidFill>
                <a:latin typeface="Inter"/>
                <a:ea typeface="Inter"/>
                <a:cs typeface="Inter"/>
              </a:defRPr>
            </a:pPr>
            <a:r>
              <a:rPr sz="2175" b="1">
                <a:solidFill>
                  <a:srgbClr val="1736BD"/>
                </a:solidFill>
                <a:latin typeface="Inter"/>
                <a:ea typeface="Inter"/>
                <a:cs typeface="Inter"/>
              </a:rPr>
              <a:t>2 overlaps</a:t>
            </a:r>
          </a:p>
        </p:txBody>
      </p:sp>
      <p:sp>
        <p:nvSpPr>
          <p:cNvPr id="19" name="Rectangle 18">
            <a:extLst xmlns:a="http://schemas.openxmlformats.org/drawingml/2006/main">
              <a:ext uri="{FF2B5EF4-FFF2-40B4-BE49-F238E27FC236}">
                <a16:creationId xmlns:a16="http://schemas.microsoft.com/office/drawing/2014/main" id="{41AD271C-B7E3-41B3-8913-50EA17F6D059}"/>
              </a:ext>
            </a:extLst>
          </p:cNvPr>
          <p:cNvSpPr>
            <a:spLocks xmlns:a="http://schemas.openxmlformats.org/drawingml/2006/main" noGrp="1"/>
          </p:cNvSpPr>
          <p:nvPr/>
        </p:nvSpPr>
        <p:spPr>
          <a:xfrm xmlns:a="http://schemas.openxmlformats.org/drawingml/2006/main">
            <a:off x="742950" y="5562600"/>
            <a:ext cx="4953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lgn="l">
              <a:buNone/>
              <a:defRPr sz="1200" b="0">
                <a:solidFill>
                  <a:srgbClr val="50504D"/>
                </a:solidFill>
                <a:latin typeface="Inter"/>
                <a:ea typeface="Inter"/>
                <a:cs typeface="Inter"/>
              </a:defRPr>
            </a:pPr>
            <a:r>
              <a:rPr sz="1200" b="0">
                <a:solidFill>
                  <a:srgbClr val="50504D"/>
                </a:solidFill>
                <a:latin typeface="Inter"/>
                <a:ea typeface="Inter"/>
                <a:cs typeface="Inter"/>
              </a:rPr>
              <a:t>Purpose conflicts identified in the selected extract</a:t>
            </a:r>
          </a:p>
        </p:txBody>
      </p:sp>
      <p:sp>
        <p:nvSpPr>
          <p:cNvPr id="20" name="Rounded Rectangle 19">
            <a:extLst xmlns:a="http://schemas.openxmlformats.org/drawingml/2006/main">
              <a:ext uri="{FF2B5EF4-FFF2-40B4-BE49-F238E27FC236}">
                <a16:creationId xmlns:a16="http://schemas.microsoft.com/office/drawing/2014/main" id="{1F9B25F5-63DC-452E-B712-8F841743B0DC}"/>
              </a:ext>
            </a:extLst>
          </p:cNvPr>
          <p:cNvSpPr>
            <a:spLocks xmlns:a="http://schemas.openxmlformats.org/drawingml/2006/main" noGrp="1"/>
          </p:cNvSpPr>
          <p:nvPr/>
        </p:nvSpPr>
        <p:spPr>
          <a:xfrm xmlns:a="http://schemas.openxmlformats.org/drawingml/2006/main">
            <a:off x="6191250" y="5048250"/>
            <a:ext cx="5448300" cy="1000125"/>
          </a:xfrm>
          <a:prstGeom xmlns:a="http://schemas.openxmlformats.org/drawingml/2006/main" prst="roundRect">
            <a:avLst>
              <a:gd name="adj" fmla="val 7619"/>
            </a:avLst>
          </a:prstGeom>
          <a:solidFill xmlns:a="http://schemas.openxmlformats.org/drawingml/2006/main">
            <a:srgbClr val="E8E3D8"/>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1" name="Rectangle 20">
            <a:extLst xmlns:a="http://schemas.openxmlformats.org/drawingml/2006/main">
              <a:ext uri="{FF2B5EF4-FFF2-40B4-BE49-F238E27FC236}">
                <a16:creationId xmlns:a16="http://schemas.microsoft.com/office/drawing/2014/main" id="{BBC0985C-CA05-4F98-9429-C8BD6A51428C}"/>
              </a:ext>
            </a:extLst>
          </p:cNvPr>
          <p:cNvSpPr>
            <a:spLocks xmlns:a="http://schemas.openxmlformats.org/drawingml/2006/main" noGrp="1"/>
          </p:cNvSpPr>
          <p:nvPr/>
        </p:nvSpPr>
        <p:spPr>
          <a:xfrm xmlns:a="http://schemas.openxmlformats.org/drawingml/2006/main">
            <a:off x="6391275" y="5162550"/>
            <a:ext cx="50482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977" lnSpcReduction="10000"/>
          </a:bodyPr>
          <a:lstStyle xmlns:a="http://schemas.openxmlformats.org/drawingml/2006/main"/>
          <a:p xmlns:a="http://schemas.openxmlformats.org/drawingml/2006/main">
            <a:pPr algn="l">
              <a:buNone/>
              <a:defRPr sz="2175" b="1">
                <a:solidFill>
                  <a:srgbClr val="1736BD"/>
                </a:solidFill>
                <a:latin typeface="Inter"/>
                <a:ea typeface="Inter"/>
                <a:cs typeface="Inter"/>
              </a:defRPr>
            </a:pPr>
            <a:r>
              <a:rPr sz="2175" b="1">
                <a:solidFill>
                  <a:srgbClr val="1736BD"/>
                </a:solidFill>
                <a:latin typeface="Inter"/>
                <a:ea typeface="Inter"/>
                <a:cs typeface="Inter"/>
              </a:rPr>
              <a:t>£18,000</a:t>
            </a:r>
          </a:p>
        </p:txBody>
      </p:sp>
      <p:sp>
        <p:nvSpPr>
          <p:cNvPr id="22" name="Rectangle 21">
            <a:extLst xmlns:a="http://schemas.openxmlformats.org/drawingml/2006/main">
              <a:ext uri="{FF2B5EF4-FFF2-40B4-BE49-F238E27FC236}">
                <a16:creationId xmlns:a16="http://schemas.microsoft.com/office/drawing/2014/main" id="{70741411-48CA-4749-94BB-9A9DD9E9E419}"/>
              </a:ext>
            </a:extLst>
          </p:cNvPr>
          <p:cNvSpPr>
            <a:spLocks xmlns:a="http://schemas.openxmlformats.org/drawingml/2006/main" noGrp="1"/>
          </p:cNvSpPr>
          <p:nvPr/>
        </p:nvSpPr>
        <p:spPr>
          <a:xfrm xmlns:a="http://schemas.openxmlformats.org/drawingml/2006/main">
            <a:off x="6391275" y="5562600"/>
            <a:ext cx="5048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lgn="l">
              <a:buNone/>
              <a:defRPr sz="1200" b="0">
                <a:solidFill>
                  <a:srgbClr val="50504D"/>
                </a:solidFill>
                <a:latin typeface="Inter"/>
                <a:ea typeface="Inter"/>
                <a:cs typeface="Inter"/>
              </a:defRPr>
            </a:pPr>
            <a:r>
              <a:rPr sz="1200" b="0">
                <a:solidFill>
                  <a:srgbClr val="50504D"/>
                </a:solidFill>
                <a:latin typeface="Inter"/>
                <a:ea typeface="Inter"/>
                <a:cs typeface="Inter"/>
              </a:rPr>
              <a:t>Spend requiring controlled structure review</a:t>
            </a:r>
          </a:p>
        </p:txBody>
      </p:sp>
      <p:pic>
        <p:nvPicPr>
          <p:cNvPr id="40" name=""/>
          <p:cNvPicPr>
            <a:picLocks xmlns:a="http://schemas.openxmlformats.org/drawingml/2006/main" noChangeAspect="1"/>
          </p:cNvPicPr>
          <p:nvPr/>
        </p:nvPicPr>
        <p:blipFill>
          <a:blip xmlns:r="http://schemas.openxmlformats.org/officeDocument/2006/relationships" xmlns:a="http://schemas.openxmlformats.org/drawingml/2006/main" r:embed="Rd29b898601254fbb">
            <a:extLst>
              <a:ext uri="{96DAC541-7B7A-43D3-8B79-37D633B846F1}">
                <asvg:svgBlip xmlns:asvg="http://schemas.microsoft.com/office/drawing/2016/SVG/main" r:embed="Rba0d0fe85cf84a36"/>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5" name="Zbang">
            <a:extLst xmlns:a="http://schemas.openxmlformats.org/drawingml/2006/main">
              <a:ext uri="{FF2B5EF4-FFF2-40B4-BE49-F238E27FC236}">
                <a16:creationId xmlns:a16="http://schemas.microsoft.com/office/drawing/2014/main" id="{0350C22C-5DFB-4DAB-BECE-AAAE22E8D2C8}"/>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26" name="01 / STRUCTURE - CAMPAIGN PURPOSE MAP">
            <a:extLst xmlns:a="http://schemas.openxmlformats.org/drawingml/2006/main">
              <a:ext uri="{FF2B5EF4-FFF2-40B4-BE49-F238E27FC236}">
                <a16:creationId xmlns:a16="http://schemas.microsoft.com/office/drawing/2014/main" id="{565E60E2-257A-4A25-B86C-DAB22B6C5924}"/>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01 / STRUCTURE - CAMPAIGN PURPOSE MAP</a:t>
            </a:r>
          </a:p>
        </p:txBody>
      </p:sp>
      <p:sp>
        <p:nvSpPr>
          <p:cNvPr id="27" name="">
            <a:extLst xmlns:a="http://schemas.openxmlformats.org/drawingml/2006/main">
              <a:ext uri="{FF2B5EF4-FFF2-40B4-BE49-F238E27FC236}">
                <a16:creationId xmlns:a16="http://schemas.microsoft.com/office/drawing/2014/main" id="{36C1D81E-7146-4616-98C5-4ADDB8812D8F}"/>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28" name="">
            <a:extLst xmlns:a="http://schemas.openxmlformats.org/drawingml/2006/main">
              <a:ext uri="{FF2B5EF4-FFF2-40B4-BE49-F238E27FC236}">
                <a16:creationId xmlns:a16="http://schemas.microsoft.com/office/drawing/2014/main" id="{901D890B-9CBF-4030-B2D0-6343C1167753}"/>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29" name="EXAMPLE BOILER CO. · FICTIONAL DATA · 1 MAY–31 JUL 2026">
            <a:extLst xmlns:a="http://schemas.openxmlformats.org/drawingml/2006/main">
              <a:ext uri="{FF2B5EF4-FFF2-40B4-BE49-F238E27FC236}">
                <a16:creationId xmlns:a16="http://schemas.microsoft.com/office/drawing/2014/main" id="{7BA836BD-D0F3-4152-BA69-1B00FB063CEA}"/>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30" name="07">
            <a:extLst xmlns:a="http://schemas.openxmlformats.org/drawingml/2006/main">
              <a:ext uri="{FF2B5EF4-FFF2-40B4-BE49-F238E27FC236}">
                <a16:creationId xmlns:a16="http://schemas.microsoft.com/office/drawing/2014/main" id="{1277E158-CD4F-48F7-B456-BADB03F92D03}"/>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07</a:t>
            </a:r>
          </a:p>
        </p:txBody>
      </p:sp>
    </p:spTree>
    <p:extLst>
      <p:ext uri="{BB962C8B-B14F-4D97-AF65-F5344CB8AC3E}">
        <p14:creationId xmlns:p14="http://schemas.microsoft.com/office/powerpoint/2010/main" val="119188015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6bac4472a7934f88">
            <a:extLst>
              <a:ext uri="{96DAC541-7B7A-43D3-8B79-37D633B846F1}">
                <asvg:svgBlip xmlns:asvg="http://schemas.microsoft.com/office/drawing/2016/SVG/main" r:embed="Rdd23e80f4a8548db"/>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EF6D09D7-74DC-4FD5-A2A8-54DBDDE944F5}"/>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AREA 02 / 08 - KEYWORDS &amp; MATCH TYPES">
            <a:extLst xmlns:a="http://schemas.openxmlformats.org/drawingml/2006/main">
              <a:ext uri="{FF2B5EF4-FFF2-40B4-BE49-F238E27FC236}">
                <a16:creationId xmlns:a16="http://schemas.microsoft.com/office/drawing/2014/main" id="{5AA174B3-44F2-43E8-9CB6-D20AE2CD569B}"/>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AREA 02 / 08 - KEYWORDS &amp; MATCH TYPES</a:t>
            </a:r>
          </a:p>
        </p:txBody>
      </p:sp>
      <p:sp>
        <p:nvSpPr>
          <p:cNvPr id="4" name="">
            <a:extLst xmlns:a="http://schemas.openxmlformats.org/drawingml/2006/main">
              <a:ext uri="{FF2B5EF4-FFF2-40B4-BE49-F238E27FC236}">
                <a16:creationId xmlns:a16="http://schemas.microsoft.com/office/drawing/2014/main" id="{1C2109F5-4B02-40F4-98AC-9850237661CE}"/>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AB4523EC-5E04-48A1-B08E-B5C106A761B9}"/>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4937DC82-3010-4F99-A489-375CF6BF9691}"/>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08">
            <a:extLst xmlns:a="http://schemas.openxmlformats.org/drawingml/2006/main">
              <a:ext uri="{FF2B5EF4-FFF2-40B4-BE49-F238E27FC236}">
                <a16:creationId xmlns:a16="http://schemas.microsoft.com/office/drawing/2014/main" id="{9F98B000-9331-4E91-BF4F-0111D0453237}"/>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08</a:t>
            </a:r>
          </a:p>
        </p:txBody>
      </p:sp>
      <p:sp>
        <p:nvSpPr>
          <p:cNvPr id="8" name="Keywords &amp; match types">
            <a:extLst xmlns:a="http://schemas.openxmlformats.org/drawingml/2006/main">
              <a:ext uri="{FF2B5EF4-FFF2-40B4-BE49-F238E27FC236}">
                <a16:creationId xmlns:a16="http://schemas.microsoft.com/office/drawing/2014/main" id="{654C3735-3C0B-4ED0-9112-C048877491E7}"/>
              </a:ext>
            </a:extLst>
          </p:cNvPr>
          <p:cNvSpPr>
            <a:spLocks xmlns:a="http://schemas.openxmlformats.org/drawingml/2006/main" noGrp="1"/>
          </p:cNvSpPr>
          <p:nvPr/>
        </p:nvSpPr>
        <p:spPr>
          <a:xfrm xmlns:a="http://schemas.openxmlformats.org/drawingml/2006/main">
            <a:off x="552450" y="1104900"/>
            <a:ext cx="11087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300" b="1">
                <a:solidFill>
                  <a:srgbClr val="0B0B0D"/>
                </a:solidFill>
                <a:latin typeface="Inter"/>
                <a:ea typeface="Inter"/>
                <a:cs typeface="Inter"/>
              </a:defRPr>
            </a:pPr>
            <a:r>
              <a:rPr sz="3300" b="1">
                <a:solidFill>
                  <a:srgbClr val="0B0B0D"/>
                </a:solidFill>
                <a:latin typeface="Inter"/>
                <a:ea typeface="Inter"/>
                <a:cs typeface="Inter"/>
              </a:rPr>
              <a:t>Keywords &amp; match types</a:t>
            </a:r>
          </a:p>
        </p:txBody>
      </p:sp>
      <p:sp>
        <p:nvSpPr>
          <p:cNvPr id="9" name="Keep the intent. Remove the mismatch.">
            <a:extLst xmlns:a="http://schemas.openxmlformats.org/drawingml/2006/main">
              <a:ext uri="{FF2B5EF4-FFF2-40B4-BE49-F238E27FC236}">
                <a16:creationId xmlns:a16="http://schemas.microsoft.com/office/drawing/2014/main" id="{2512AC35-DB90-4188-9F6F-A39D5148C2EA}"/>
              </a:ext>
            </a:extLst>
          </p:cNvPr>
          <p:cNvSpPr>
            <a:spLocks xmlns:a="http://schemas.openxmlformats.org/drawingml/2006/main" noGrp="1"/>
          </p:cNvSpPr>
          <p:nvPr/>
        </p:nvSpPr>
        <p:spPr>
          <a:xfrm xmlns:a="http://schemas.openxmlformats.org/drawingml/2006/main">
            <a:off x="552450" y="1943100"/>
            <a:ext cx="110871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0504D"/>
                </a:solidFill>
                <a:latin typeface="Inter"/>
                <a:ea typeface="Inter"/>
                <a:cs typeface="Inter"/>
              </a:defRPr>
            </a:pPr>
            <a:r>
              <a:rPr sz="1875" b="0">
                <a:solidFill>
                  <a:srgbClr val="50504D"/>
                </a:solidFill>
                <a:latin typeface="Inter"/>
                <a:ea typeface="Inter"/>
                <a:cs typeface="Inter"/>
              </a:rPr>
              <a:t>Keep the intent. Remove the mismatch.</a:t>
            </a:r>
          </a:p>
        </p:txBody>
      </p:sp>
      <p:sp>
        <p:nvSpPr>
          <p:cNvPr id="10" name="02.1">
            <a:extLst xmlns:a="http://schemas.openxmlformats.org/drawingml/2006/main">
              <a:ext uri="{FF2B5EF4-FFF2-40B4-BE49-F238E27FC236}">
                <a16:creationId xmlns:a16="http://schemas.microsoft.com/office/drawing/2014/main" id="{68926668-6445-48E3-AE59-4C1B9C1F3474}"/>
              </a:ext>
            </a:extLst>
          </p:cNvPr>
          <p:cNvSpPr>
            <a:spLocks xmlns:a="http://schemas.openxmlformats.org/drawingml/2006/main" noGrp="1"/>
          </p:cNvSpPr>
          <p:nvPr/>
        </p:nvSpPr>
        <p:spPr>
          <a:xfrm xmlns:a="http://schemas.openxmlformats.org/drawingml/2006/main">
            <a:off x="552450" y="26479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02.1</a:t>
            </a:r>
          </a:p>
        </p:txBody>
      </p:sp>
      <p:sp>
        <p:nvSpPr>
          <p:cNvPr id="11" name="Search intent">
            <a:extLst xmlns:a="http://schemas.openxmlformats.org/drawingml/2006/main">
              <a:ext uri="{FF2B5EF4-FFF2-40B4-BE49-F238E27FC236}">
                <a16:creationId xmlns:a16="http://schemas.microsoft.com/office/drawing/2014/main" id="{48DF80B2-7DBF-447B-A805-C899771506C4}"/>
              </a:ext>
            </a:extLst>
          </p:cNvPr>
          <p:cNvSpPr>
            <a:spLocks xmlns:a="http://schemas.openxmlformats.org/drawingml/2006/main" noGrp="1"/>
          </p:cNvSpPr>
          <p:nvPr/>
        </p:nvSpPr>
        <p:spPr>
          <a:xfrm xmlns:a="http://schemas.openxmlformats.org/drawingml/2006/main">
            <a:off x="1323975" y="26479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Search intent</a:t>
            </a:r>
          </a:p>
        </p:txBody>
      </p:sp>
      <p:sp>
        <p:nvSpPr>
          <p:cNvPr id="12" name="Classify visible queries; separate relevant zero-conversion terms">
            <a:extLst xmlns:a="http://schemas.openxmlformats.org/drawingml/2006/main">
              <a:ext uri="{FF2B5EF4-FFF2-40B4-BE49-F238E27FC236}">
                <a16:creationId xmlns:a16="http://schemas.microsoft.com/office/drawing/2014/main" id="{8BBC563B-E0FC-48E2-B0C1-5784DC33E699}"/>
              </a:ext>
            </a:extLst>
          </p:cNvPr>
          <p:cNvSpPr>
            <a:spLocks xmlns:a="http://schemas.openxmlformats.org/drawingml/2006/main" noGrp="1"/>
          </p:cNvSpPr>
          <p:nvPr/>
        </p:nvSpPr>
        <p:spPr>
          <a:xfrm xmlns:a="http://schemas.openxmlformats.org/drawingml/2006/main">
            <a:off x="1323975" y="29718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Classify visible queries; separate relevant zero-conversion terms.</a:t>
            </a:r>
          </a:p>
        </p:txBody>
      </p:sp>
      <p:sp>
        <p:nvSpPr>
          <p:cNvPr id="13" name="02.2">
            <a:extLst xmlns:a="http://schemas.openxmlformats.org/drawingml/2006/main">
              <a:ext uri="{FF2B5EF4-FFF2-40B4-BE49-F238E27FC236}">
                <a16:creationId xmlns:a16="http://schemas.microsoft.com/office/drawing/2014/main" id="{3FA1C252-CCFE-4C54-AC1A-B67069AF99DB}"/>
              </a:ext>
            </a:extLst>
          </p:cNvPr>
          <p:cNvSpPr>
            <a:spLocks xmlns:a="http://schemas.openxmlformats.org/drawingml/2006/main" noGrp="1"/>
          </p:cNvSpPr>
          <p:nvPr/>
        </p:nvSpPr>
        <p:spPr>
          <a:xfrm xmlns:a="http://schemas.openxmlformats.org/drawingml/2006/main">
            <a:off x="552450" y="34480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02.2</a:t>
            </a:r>
          </a:p>
        </p:txBody>
      </p:sp>
      <p:sp>
        <p:nvSpPr>
          <p:cNvPr id="14" name="Matching &amp; routing">
            <a:extLst xmlns:a="http://schemas.openxmlformats.org/drawingml/2006/main">
              <a:ext uri="{FF2B5EF4-FFF2-40B4-BE49-F238E27FC236}">
                <a16:creationId xmlns:a16="http://schemas.microsoft.com/office/drawing/2014/main" id="{2C762761-4233-43F7-A3B7-58CAC19D0260}"/>
              </a:ext>
            </a:extLst>
          </p:cNvPr>
          <p:cNvSpPr>
            <a:spLocks xmlns:a="http://schemas.openxmlformats.org/drawingml/2006/main" noGrp="1"/>
          </p:cNvSpPr>
          <p:nvPr/>
        </p:nvSpPr>
        <p:spPr>
          <a:xfrm xmlns:a="http://schemas.openxmlformats.org/drawingml/2006/main">
            <a:off x="1323975" y="34480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Matching &amp; routing</a:t>
            </a:r>
          </a:p>
        </p:txBody>
      </p:sp>
      <p:sp>
        <p:nvSpPr>
          <p:cNvPr id="15" name="Review match types in context; map queries to campaigns and ads.">
            <a:extLst xmlns:a="http://schemas.openxmlformats.org/drawingml/2006/main">
              <a:ext uri="{FF2B5EF4-FFF2-40B4-BE49-F238E27FC236}">
                <a16:creationId xmlns:a16="http://schemas.microsoft.com/office/drawing/2014/main" id="{B0C8E28E-34A0-4F6C-8125-0F7F003AA997}"/>
              </a:ext>
            </a:extLst>
          </p:cNvPr>
          <p:cNvSpPr>
            <a:spLocks xmlns:a="http://schemas.openxmlformats.org/drawingml/2006/main" noGrp="1"/>
          </p:cNvSpPr>
          <p:nvPr/>
        </p:nvSpPr>
        <p:spPr>
          <a:xfrm xmlns:a="http://schemas.openxmlformats.org/drawingml/2006/main">
            <a:off x="1323975" y="37719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Review match types in context; map queries to campaigns and ads.</a:t>
            </a:r>
          </a:p>
        </p:txBody>
      </p:sp>
      <p:sp>
        <p:nvSpPr>
          <p:cNvPr id="16" name="02.3">
            <a:extLst xmlns:a="http://schemas.openxmlformats.org/drawingml/2006/main">
              <a:ext uri="{FF2B5EF4-FFF2-40B4-BE49-F238E27FC236}">
                <a16:creationId xmlns:a16="http://schemas.microsoft.com/office/drawing/2014/main" id="{AE34AB90-4C56-40B0-BF1C-79AA23B09078}"/>
              </a:ext>
            </a:extLst>
          </p:cNvPr>
          <p:cNvSpPr>
            <a:spLocks xmlns:a="http://schemas.openxmlformats.org/drawingml/2006/main" noGrp="1"/>
          </p:cNvSpPr>
          <p:nvPr/>
        </p:nvSpPr>
        <p:spPr>
          <a:xfrm xmlns:a="http://schemas.openxmlformats.org/drawingml/2006/main">
            <a:off x="552450" y="42481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02.3</a:t>
            </a:r>
          </a:p>
        </p:txBody>
      </p:sp>
      <p:sp>
        <p:nvSpPr>
          <p:cNvPr id="17" name="Negatives &amp; conflicts">
            <a:extLst xmlns:a="http://schemas.openxmlformats.org/drawingml/2006/main">
              <a:ext uri="{FF2B5EF4-FFF2-40B4-BE49-F238E27FC236}">
                <a16:creationId xmlns:a16="http://schemas.microsoft.com/office/drawing/2014/main" id="{990D7E21-5FCA-4BBD-AB9D-5DE51F886A84}"/>
              </a:ext>
            </a:extLst>
          </p:cNvPr>
          <p:cNvSpPr>
            <a:spLocks xmlns:a="http://schemas.openxmlformats.org/drawingml/2006/main" noGrp="1"/>
          </p:cNvSpPr>
          <p:nvPr/>
        </p:nvSpPr>
        <p:spPr>
          <a:xfrm xmlns:a="http://schemas.openxmlformats.org/drawingml/2006/main">
            <a:off x="1323975" y="42481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Negatives &amp; conflicts</a:t>
            </a:r>
          </a:p>
        </p:txBody>
      </p:sp>
      <p:sp>
        <p:nvSpPr>
          <p:cNvPr id="18" name="Check missing exclusions; inspect list scope and blocked good ter">
            <a:extLst xmlns:a="http://schemas.openxmlformats.org/drawingml/2006/main">
              <a:ext uri="{FF2B5EF4-FFF2-40B4-BE49-F238E27FC236}">
                <a16:creationId xmlns:a16="http://schemas.microsoft.com/office/drawing/2014/main" id="{4B6EDC4B-20A2-474C-A7E5-A5D580D635F6}"/>
              </a:ext>
            </a:extLst>
          </p:cNvPr>
          <p:cNvSpPr>
            <a:spLocks xmlns:a="http://schemas.openxmlformats.org/drawingml/2006/main" noGrp="1"/>
          </p:cNvSpPr>
          <p:nvPr/>
        </p:nvSpPr>
        <p:spPr>
          <a:xfrm xmlns:a="http://schemas.openxmlformats.org/drawingml/2006/main">
            <a:off x="1323975" y="45720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Check missing exclusions; inspect list scope and blocked good terms.</a:t>
            </a:r>
          </a:p>
        </p:txBody>
      </p:sp>
      <p:sp>
        <p:nvSpPr>
          <p:cNvPr id="19" name="02.4">
            <a:extLst xmlns:a="http://schemas.openxmlformats.org/drawingml/2006/main">
              <a:ext uri="{FF2B5EF4-FFF2-40B4-BE49-F238E27FC236}">
                <a16:creationId xmlns:a16="http://schemas.microsoft.com/office/drawing/2014/main" id="{F431C83C-5A7C-4788-9A95-80569EFB002C}"/>
              </a:ext>
            </a:extLst>
          </p:cNvPr>
          <p:cNvSpPr>
            <a:spLocks xmlns:a="http://schemas.openxmlformats.org/drawingml/2006/main" noGrp="1"/>
          </p:cNvSpPr>
          <p:nvPr/>
        </p:nvSpPr>
        <p:spPr>
          <a:xfrm xmlns:a="http://schemas.openxmlformats.org/drawingml/2006/main">
            <a:off x="552450" y="50482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02.4</a:t>
            </a:r>
          </a:p>
        </p:txBody>
      </p:sp>
      <p:sp>
        <p:nvSpPr>
          <p:cNvPr id="20" name="Coverage &amp; diagnostics">
            <a:extLst xmlns:a="http://schemas.openxmlformats.org/drawingml/2006/main">
              <a:ext uri="{FF2B5EF4-FFF2-40B4-BE49-F238E27FC236}">
                <a16:creationId xmlns:a16="http://schemas.microsoft.com/office/drawing/2014/main" id="{97F4E51E-5C06-4B3A-AB4F-5E3A42A45944}"/>
              </a:ext>
            </a:extLst>
          </p:cNvPr>
          <p:cNvSpPr>
            <a:spLocks xmlns:a="http://schemas.openxmlformats.org/drawingml/2006/main" noGrp="1"/>
          </p:cNvSpPr>
          <p:nvPr/>
        </p:nvSpPr>
        <p:spPr>
          <a:xfrm xmlns:a="http://schemas.openxmlformats.org/drawingml/2006/main">
            <a:off x="1323975" y="50482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Coverage &amp; diagnostics</a:t>
            </a:r>
          </a:p>
        </p:txBody>
      </p:sp>
      <p:sp>
        <p:nvSpPr>
          <p:cNvPr id="21" name="Review keyword eligibility; record diagnostics and query visibili">
            <a:extLst xmlns:a="http://schemas.openxmlformats.org/drawingml/2006/main">
              <a:ext uri="{FF2B5EF4-FFF2-40B4-BE49-F238E27FC236}">
                <a16:creationId xmlns:a16="http://schemas.microsoft.com/office/drawing/2014/main" id="{4A8B66CE-9783-4A95-B415-71DA002D12A4}"/>
              </a:ext>
            </a:extLst>
          </p:cNvPr>
          <p:cNvSpPr>
            <a:spLocks xmlns:a="http://schemas.openxmlformats.org/drawingml/2006/main" noGrp="1"/>
          </p:cNvSpPr>
          <p:nvPr/>
        </p:nvSpPr>
        <p:spPr>
          <a:xfrm xmlns:a="http://schemas.openxmlformats.org/drawingml/2006/main">
            <a:off x="1323975" y="53721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Review keyword eligibility; record diagnostics and query visibility.</a:t>
            </a:r>
          </a:p>
        </p:txBody>
      </p:sp>
      <p:sp>
        <p:nvSpPr>
          <p:cNvPr id="22" name="ISSUE">
            <a:extLst xmlns:a="http://schemas.openxmlformats.org/drawingml/2006/main">
              <a:ext uri="{FF2B5EF4-FFF2-40B4-BE49-F238E27FC236}">
                <a16:creationId xmlns:a16="http://schemas.microsoft.com/office/drawing/2014/main" id="{A71B5B37-655F-4436-B829-5FAF84C29229}"/>
              </a:ext>
            </a:extLst>
          </p:cNvPr>
          <p:cNvSpPr>
            <a:spLocks xmlns:a="http://schemas.openxmlformats.org/drawingml/2006/main" noGrp="1"/>
          </p:cNvSpPr>
          <p:nvPr/>
        </p:nvSpPr>
        <p:spPr>
          <a:xfrm xmlns:a="http://schemas.openxmlformats.org/drawingml/2006/main">
            <a:off x="7591425" y="2647950"/>
            <a:ext cx="4048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1">
                <a:solidFill>
                  <a:srgbClr val="1736BD"/>
                </a:solidFill>
                <a:latin typeface="Inter"/>
                <a:ea typeface="Inter"/>
                <a:cs typeface="Inter"/>
              </a:defRPr>
            </a:pPr>
            <a:r>
              <a:rPr sz="1200" b="1">
                <a:solidFill>
                  <a:srgbClr val="1736BD"/>
                </a:solidFill>
                <a:latin typeface="Inter"/>
                <a:ea typeface="Inter"/>
                <a:cs typeface="Inter"/>
              </a:rPr>
              <a:t>ISSUE</a:t>
            </a:r>
          </a:p>
        </p:txBody>
      </p:sp>
      <p:sp>
        <p:nvSpPr>
          <p:cNvPr id="23" name="£9,600">
            <a:extLst xmlns:a="http://schemas.openxmlformats.org/drawingml/2006/main">
              <a:ext uri="{FF2B5EF4-FFF2-40B4-BE49-F238E27FC236}">
                <a16:creationId xmlns:a16="http://schemas.microsoft.com/office/drawing/2014/main" id="{AFDC2CE8-73E6-4AD9-9A24-84919338FEC2}"/>
              </a:ext>
            </a:extLst>
          </p:cNvPr>
          <p:cNvSpPr>
            <a:spLocks xmlns:a="http://schemas.openxmlformats.org/drawingml/2006/main" noGrp="1"/>
          </p:cNvSpPr>
          <p:nvPr/>
        </p:nvSpPr>
        <p:spPr>
          <a:xfrm xmlns:a="http://schemas.openxmlformats.org/drawingml/2006/main">
            <a:off x="7591425" y="3086100"/>
            <a:ext cx="40481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750" b="1">
                <a:solidFill>
                  <a:srgbClr val="1736BD"/>
                </a:solidFill>
                <a:latin typeface="Inter"/>
                <a:ea typeface="Inter"/>
                <a:cs typeface="Inter"/>
              </a:defRPr>
            </a:pPr>
            <a:r>
              <a:rPr sz="3750" b="1">
                <a:solidFill>
                  <a:srgbClr val="1736BD"/>
                </a:solidFill>
                <a:latin typeface="Inter"/>
                <a:ea typeface="Inter"/>
                <a:cs typeface="Inter"/>
              </a:rPr>
              <a:t>£9,600</a:t>
            </a:r>
          </a:p>
        </p:txBody>
      </p:sp>
      <p:sp>
        <p:nvSpPr>
          <p:cNvPr id="24" name="Spend on clearly off-intent Search themes">
            <a:extLst xmlns:a="http://schemas.openxmlformats.org/drawingml/2006/main">
              <a:ext uri="{FF2B5EF4-FFF2-40B4-BE49-F238E27FC236}">
                <a16:creationId xmlns:a16="http://schemas.microsoft.com/office/drawing/2014/main" id="{51C6220B-5E89-488A-9B2D-7501CAC799DB}"/>
              </a:ext>
            </a:extLst>
          </p:cNvPr>
          <p:cNvSpPr>
            <a:spLocks xmlns:a="http://schemas.openxmlformats.org/drawingml/2006/main" noGrp="1"/>
          </p:cNvSpPr>
          <p:nvPr/>
        </p:nvSpPr>
        <p:spPr>
          <a:xfrm xmlns:a="http://schemas.openxmlformats.org/drawingml/2006/main">
            <a:off x="7591425" y="3924300"/>
            <a:ext cx="4048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0B0B0D"/>
                </a:solidFill>
                <a:latin typeface="Inter"/>
                <a:ea typeface="Inter"/>
                <a:cs typeface="Inter"/>
              </a:defRPr>
            </a:pPr>
            <a:r>
              <a:rPr sz="1725" b="1">
                <a:solidFill>
                  <a:srgbClr val="0B0B0D"/>
                </a:solidFill>
                <a:latin typeface="Inter"/>
                <a:ea typeface="Inter"/>
                <a:cs typeface="Inter"/>
              </a:rPr>
              <a:t>Spend on clearly off-intent Search themes</a:t>
            </a:r>
          </a:p>
        </p:txBody>
      </p:sp>
      <p:sp>
        <p:nvSpPr>
          <p:cNvPr id="25" name="RECOMMENDED ACTION">
            <a:extLst xmlns:a="http://schemas.openxmlformats.org/drawingml/2006/main">
              <a:ext uri="{FF2B5EF4-FFF2-40B4-BE49-F238E27FC236}">
                <a16:creationId xmlns:a16="http://schemas.microsoft.com/office/drawing/2014/main" id="{80A19D10-1456-4E6C-B032-46457167F100}"/>
              </a:ext>
            </a:extLst>
          </p:cNvPr>
          <p:cNvSpPr>
            <a:spLocks xmlns:a="http://schemas.openxmlformats.org/drawingml/2006/main" noGrp="1"/>
          </p:cNvSpPr>
          <p:nvPr/>
        </p:nvSpPr>
        <p:spPr>
          <a:xfrm xmlns:a="http://schemas.openxmlformats.org/drawingml/2006/main">
            <a:off x="7591425" y="4905375"/>
            <a:ext cx="4048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050" b="1">
                <a:solidFill>
                  <a:srgbClr val="50504D"/>
                </a:solidFill>
                <a:latin typeface="Inter"/>
                <a:ea typeface="Inter"/>
                <a:cs typeface="Inter"/>
              </a:defRPr>
            </a:pPr>
            <a:r>
              <a:rPr sz="1050" b="1">
                <a:solidFill>
                  <a:srgbClr val="50504D"/>
                </a:solidFill>
                <a:latin typeface="Inter"/>
                <a:ea typeface="Inter"/>
                <a:cs typeface="Inter"/>
              </a:rPr>
              <a:t>RECOMMENDED ACTION</a:t>
            </a:r>
          </a:p>
        </p:txBody>
      </p:sp>
      <p:sp>
        <p:nvSpPr>
          <p:cNvPr id="26" name="Attach reviewed negative lists, exclude precise off-intent querie">
            <a:extLst xmlns:a="http://schemas.openxmlformats.org/drawingml/2006/main">
              <a:ext uri="{FF2B5EF4-FFF2-40B4-BE49-F238E27FC236}">
                <a16:creationId xmlns:a16="http://schemas.microsoft.com/office/drawing/2014/main" id="{E76D70FF-6F53-457C-8D5D-A4C1C3C8119A}"/>
              </a:ext>
            </a:extLst>
          </p:cNvPr>
          <p:cNvSpPr>
            <a:spLocks xmlns:a="http://schemas.openxmlformats.org/drawingml/2006/main" noGrp="1"/>
          </p:cNvSpPr>
          <p:nvPr/>
        </p:nvSpPr>
        <p:spPr>
          <a:xfrm xmlns:a="http://schemas.openxmlformats.org/drawingml/2006/main">
            <a:off x="7591425" y="5248275"/>
            <a:ext cx="404812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0B0B0D"/>
                </a:solidFill>
                <a:latin typeface="Inter"/>
                <a:ea typeface="Inter"/>
                <a:cs typeface="Inter"/>
              </a:defRPr>
            </a:pPr>
            <a:r>
              <a:rPr sz="1425" b="0">
                <a:solidFill>
                  <a:srgbClr val="0B0B0D"/>
                </a:solidFill>
                <a:latin typeface="Inter"/>
                <a:ea typeface="Inter"/>
                <a:cs typeface="Inter"/>
              </a:rPr>
              <a:t>Attach reviewed negative lists, exclude precise off-intent queries and preserve relevant research searches.</a:t>
            </a:r>
          </a:p>
        </p:txBody>
      </p:sp>
      <p:sp>
        <p:nvSpPr>
          <p:cNvPr id="27" name="E01 · Supported check records and status evidence are in the slid">
            <a:extLst xmlns:a="http://schemas.openxmlformats.org/drawingml/2006/main">
              <a:ext uri="{FF2B5EF4-FFF2-40B4-BE49-F238E27FC236}">
                <a16:creationId xmlns:a16="http://schemas.microsoft.com/office/drawing/2014/main" id="{93550456-0E74-4EDE-B78D-E5EBBE7D6B00}"/>
              </a:ext>
            </a:extLst>
          </p:cNvPr>
          <p:cNvSpPr>
            <a:spLocks xmlns:a="http://schemas.openxmlformats.org/drawingml/2006/main" noGrp="1"/>
          </p:cNvSpPr>
          <p:nvPr/>
        </p:nvSpPr>
        <p:spPr>
          <a:xfrm xmlns:a="http://schemas.openxmlformats.org/drawingml/2006/main">
            <a:off x="552450" y="6076950"/>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0504D"/>
                </a:solidFill>
                <a:latin typeface="Inter"/>
                <a:ea typeface="Inter"/>
                <a:cs typeface="Inter"/>
              </a:defRPr>
            </a:pPr>
            <a:r>
              <a:rPr sz="975" b="0">
                <a:solidFill>
                  <a:srgbClr val="50504D"/>
                </a:solidFill>
                <a:latin typeface="Inter"/>
                <a:ea typeface="Inter"/>
                <a:cs typeface="Inter"/>
              </a:rPr>
              <a:t>E01 · Supported check records and status evidence are in the slide notes.</a:t>
            </a:r>
          </a:p>
        </p:txBody>
      </p:sp>
    </p:spTree>
    <p:extLst>
      <p:ext uri="{BB962C8B-B14F-4D97-AF65-F5344CB8AC3E}">
        <p14:creationId xmlns:p14="http://schemas.microsoft.com/office/powerpoint/2010/main" val="185358613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 13">
            <a:extLst xmlns:a="http://schemas.openxmlformats.org/drawingml/2006/main">
              <a:ext uri="{FF2B5EF4-FFF2-40B4-BE49-F238E27FC236}">
                <a16:creationId xmlns:a16="http://schemas.microsoft.com/office/drawing/2014/main" id="{E0D1B6E2-A136-439C-8787-6634E0B835C1}"/>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100" b="1">
                <a:solidFill>
                  <a:srgbClr val="0B0B0D"/>
                </a:solidFill>
                <a:latin typeface="Inter"/>
                <a:ea typeface="Inter"/>
                <a:cs typeface="Inter"/>
              </a:rPr>
              <a:t>Show the query. Explain the decision.</a:t>
            </a:r>
            <a:endParaRPr sz="3100"/>
          </a:p>
        </p:txBody>
      </p:sp>
      <p:sp>
        <p:nvSpPr>
          <p:cNvPr id="16" name="Text 14">
            <a:extLst xmlns:a="http://schemas.openxmlformats.org/drawingml/2006/main">
              <a:ext uri="{FF2B5EF4-FFF2-40B4-BE49-F238E27FC236}">
                <a16:creationId xmlns:a16="http://schemas.microsoft.com/office/drawing/2014/main" id="{0B8E1DEB-95E2-47D8-8FE4-9AC1BE70B87E}"/>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Selected enquiry actions exclude pricing-page views. Four off-intent groups are mutually exclusive.</a:t>
            </a:r>
            <a:endParaRPr sz="1340"/>
          </a:p>
        </p:txBody>
      </p:sp>
      <p:sp>
        <p:nvSpPr>
          <p:cNvPr id="17" name="Shape 15">
            <a:extLst xmlns:a="http://schemas.openxmlformats.org/drawingml/2006/main">
              <a:ext uri="{FF2B5EF4-FFF2-40B4-BE49-F238E27FC236}">
                <a16:creationId xmlns:a16="http://schemas.microsoft.com/office/drawing/2014/main" id="{4C30A0BB-3028-4EAE-A0E6-E263BB261A57}"/>
              </a:ext>
            </a:extLst>
          </p:cNvPr>
          <p:cNvSpPr>
            <a:spLocks xmlns:a="http://schemas.openxmlformats.org/drawingml/2006/main" noGrp="1"/>
          </p:cNvSpPr>
          <p:nvPr/>
        </p:nvSpPr>
        <p:spPr>
          <a:xfrm xmlns:a="http://schemas.openxmlformats.org/drawingml/2006/main">
            <a:off x="548640" y="2404872"/>
            <a:ext cx="2359152"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Text 16">
            <a:extLst xmlns:a="http://schemas.openxmlformats.org/drawingml/2006/main">
              <a:ext uri="{FF2B5EF4-FFF2-40B4-BE49-F238E27FC236}">
                <a16:creationId xmlns:a16="http://schemas.microsoft.com/office/drawing/2014/main" id="{D90ECCA6-A55F-43BF-BC96-87380F78F891}"/>
              </a:ext>
            </a:extLst>
          </p:cNvPr>
          <p:cNvSpPr>
            <a:spLocks xmlns:a="http://schemas.openxmlformats.org/drawingml/2006/main" noGrp="1"/>
          </p:cNvSpPr>
          <p:nvPr/>
        </p:nvSpPr>
        <p:spPr>
          <a:xfrm xmlns:a="http://schemas.openxmlformats.org/drawingml/2006/main">
            <a:off x="649224" y="2446020"/>
            <a:ext cx="2157984"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VISIBLE QUERY THEME</a:t>
            </a:r>
            <a:endParaRPr sz="980"/>
          </a:p>
        </p:txBody>
      </p:sp>
      <p:sp>
        <p:nvSpPr>
          <p:cNvPr id="19" name="Shape 17">
            <a:extLst xmlns:a="http://schemas.openxmlformats.org/drawingml/2006/main">
              <a:ext uri="{FF2B5EF4-FFF2-40B4-BE49-F238E27FC236}">
                <a16:creationId xmlns:a16="http://schemas.microsoft.com/office/drawing/2014/main" id="{FA0A29F4-0F4D-4A71-9819-EB6F15B33B81}"/>
              </a:ext>
            </a:extLst>
          </p:cNvPr>
          <p:cNvSpPr>
            <a:spLocks xmlns:a="http://schemas.openxmlformats.org/drawingml/2006/main" noGrp="1"/>
          </p:cNvSpPr>
          <p:nvPr/>
        </p:nvSpPr>
        <p:spPr>
          <a:xfrm xmlns:a="http://schemas.openxmlformats.org/drawingml/2006/main">
            <a:off x="2907792" y="2404872"/>
            <a:ext cx="1234440"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Text 18">
            <a:extLst xmlns:a="http://schemas.openxmlformats.org/drawingml/2006/main">
              <a:ext uri="{FF2B5EF4-FFF2-40B4-BE49-F238E27FC236}">
                <a16:creationId xmlns:a16="http://schemas.microsoft.com/office/drawing/2014/main" id="{AAB57478-C220-42B6-BB48-8E134A7E0322}"/>
              </a:ext>
            </a:extLst>
          </p:cNvPr>
          <p:cNvSpPr>
            <a:spLocks xmlns:a="http://schemas.openxmlformats.org/drawingml/2006/main" noGrp="1"/>
          </p:cNvSpPr>
          <p:nvPr/>
        </p:nvSpPr>
        <p:spPr>
          <a:xfrm xmlns:a="http://schemas.openxmlformats.org/drawingml/2006/main">
            <a:off x="3008376" y="2446020"/>
            <a:ext cx="103327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COST</a:t>
            </a:r>
            <a:endParaRPr sz="980"/>
          </a:p>
        </p:txBody>
      </p:sp>
      <p:sp>
        <p:nvSpPr>
          <p:cNvPr id="21" name="Shape 19">
            <a:extLst xmlns:a="http://schemas.openxmlformats.org/drawingml/2006/main">
              <a:ext uri="{FF2B5EF4-FFF2-40B4-BE49-F238E27FC236}">
                <a16:creationId xmlns:a16="http://schemas.microsoft.com/office/drawing/2014/main" id="{A28122A5-CD85-4971-B0D5-385CE7BF98DD}"/>
              </a:ext>
            </a:extLst>
          </p:cNvPr>
          <p:cNvSpPr>
            <a:spLocks xmlns:a="http://schemas.openxmlformats.org/drawingml/2006/main" noGrp="1"/>
          </p:cNvSpPr>
          <p:nvPr/>
        </p:nvSpPr>
        <p:spPr>
          <a:xfrm xmlns:a="http://schemas.openxmlformats.org/drawingml/2006/main">
            <a:off x="4142232" y="2404872"/>
            <a:ext cx="832104"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Text 20">
            <a:extLst xmlns:a="http://schemas.openxmlformats.org/drawingml/2006/main">
              <a:ext uri="{FF2B5EF4-FFF2-40B4-BE49-F238E27FC236}">
                <a16:creationId xmlns:a16="http://schemas.microsoft.com/office/drawing/2014/main" id="{5EF7B333-52A2-4140-995D-10F95B19F2D7}"/>
              </a:ext>
            </a:extLst>
          </p:cNvPr>
          <p:cNvSpPr>
            <a:spLocks xmlns:a="http://schemas.openxmlformats.org/drawingml/2006/main" noGrp="1"/>
          </p:cNvSpPr>
          <p:nvPr/>
        </p:nvSpPr>
        <p:spPr>
          <a:xfrm xmlns:a="http://schemas.openxmlformats.org/drawingml/2006/main">
            <a:off x="4242816" y="2446020"/>
            <a:ext cx="630936"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COUNT</a:t>
            </a:r>
            <a:endParaRPr sz="980"/>
          </a:p>
        </p:txBody>
      </p:sp>
      <p:sp>
        <p:nvSpPr>
          <p:cNvPr id="23" name="Shape 21">
            <a:extLst xmlns:a="http://schemas.openxmlformats.org/drawingml/2006/main">
              <a:ext uri="{FF2B5EF4-FFF2-40B4-BE49-F238E27FC236}">
                <a16:creationId xmlns:a16="http://schemas.microsoft.com/office/drawing/2014/main" id="{7D7E185C-FEE0-46BA-BC26-7B227340496B}"/>
              </a:ext>
            </a:extLst>
          </p:cNvPr>
          <p:cNvSpPr>
            <a:spLocks xmlns:a="http://schemas.openxmlformats.org/drawingml/2006/main" noGrp="1"/>
          </p:cNvSpPr>
          <p:nvPr/>
        </p:nvSpPr>
        <p:spPr>
          <a:xfrm xmlns:a="http://schemas.openxmlformats.org/drawingml/2006/main">
            <a:off x="4974336" y="2404872"/>
            <a:ext cx="3246120"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Text 22">
            <a:extLst xmlns:a="http://schemas.openxmlformats.org/drawingml/2006/main">
              <a:ext uri="{FF2B5EF4-FFF2-40B4-BE49-F238E27FC236}">
                <a16:creationId xmlns:a16="http://schemas.microsoft.com/office/drawing/2014/main" id="{715DF769-2DF4-476C-B1AC-AF32FA579F2E}"/>
              </a:ext>
            </a:extLst>
          </p:cNvPr>
          <p:cNvSpPr>
            <a:spLocks xmlns:a="http://schemas.openxmlformats.org/drawingml/2006/main" noGrp="1"/>
          </p:cNvSpPr>
          <p:nvPr/>
        </p:nvSpPr>
        <p:spPr>
          <a:xfrm xmlns:a="http://schemas.openxmlformats.org/drawingml/2006/main">
            <a:off x="5074920" y="2446020"/>
            <a:ext cx="304495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INTENT ASSESSMENT</a:t>
            </a:r>
            <a:endParaRPr sz="980"/>
          </a:p>
        </p:txBody>
      </p:sp>
      <p:sp>
        <p:nvSpPr>
          <p:cNvPr id="25" name="Shape 23">
            <a:extLst xmlns:a="http://schemas.openxmlformats.org/drawingml/2006/main">
              <a:ext uri="{FF2B5EF4-FFF2-40B4-BE49-F238E27FC236}">
                <a16:creationId xmlns:a16="http://schemas.microsoft.com/office/drawing/2014/main" id="{A17ABEFC-33DE-4706-A6BE-B99BCD0C1CDB}"/>
              </a:ext>
            </a:extLst>
          </p:cNvPr>
          <p:cNvSpPr>
            <a:spLocks xmlns:a="http://schemas.openxmlformats.org/drawingml/2006/main" noGrp="1"/>
          </p:cNvSpPr>
          <p:nvPr/>
        </p:nvSpPr>
        <p:spPr>
          <a:xfrm xmlns:a="http://schemas.openxmlformats.org/drawingml/2006/main">
            <a:off x="8220456" y="2404872"/>
            <a:ext cx="3419856"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6" name="Text 24">
            <a:extLst xmlns:a="http://schemas.openxmlformats.org/drawingml/2006/main">
              <a:ext uri="{FF2B5EF4-FFF2-40B4-BE49-F238E27FC236}">
                <a16:creationId xmlns:a16="http://schemas.microsoft.com/office/drawing/2014/main" id="{3D277698-33C3-4EBA-B9F9-E1B3B5298449}"/>
              </a:ext>
            </a:extLst>
          </p:cNvPr>
          <p:cNvSpPr>
            <a:spLocks xmlns:a="http://schemas.openxmlformats.org/drawingml/2006/main" noGrp="1"/>
          </p:cNvSpPr>
          <p:nvPr/>
        </p:nvSpPr>
        <p:spPr>
          <a:xfrm xmlns:a="http://schemas.openxmlformats.org/drawingml/2006/main">
            <a:off x="8321040" y="2446020"/>
            <a:ext cx="3218688"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PROPOSED DECISION</a:t>
            </a:r>
            <a:endParaRPr sz="980"/>
          </a:p>
        </p:txBody>
      </p:sp>
      <p:sp>
        <p:nvSpPr>
          <p:cNvPr id="27" name="Shape 25">
            <a:extLst xmlns:a="http://schemas.openxmlformats.org/drawingml/2006/main">
              <a:ext uri="{FF2B5EF4-FFF2-40B4-BE49-F238E27FC236}">
                <a16:creationId xmlns:a16="http://schemas.microsoft.com/office/drawing/2014/main" id="{EE2B5F74-22BA-47DF-B776-C007CE3C6FD4}"/>
              </a:ext>
            </a:extLst>
          </p:cNvPr>
          <p:cNvSpPr>
            <a:spLocks xmlns:a="http://schemas.openxmlformats.org/drawingml/2006/main" noGrp="1"/>
          </p:cNvSpPr>
          <p:nvPr/>
        </p:nvSpPr>
        <p:spPr>
          <a:xfrm xmlns:a="http://schemas.openxmlformats.org/drawingml/2006/main">
            <a:off x="548640" y="2825496"/>
            <a:ext cx="11091672" cy="466344"/>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Text 26">
            <a:extLst xmlns:a="http://schemas.openxmlformats.org/drawingml/2006/main">
              <a:ext uri="{FF2B5EF4-FFF2-40B4-BE49-F238E27FC236}">
                <a16:creationId xmlns:a16="http://schemas.microsoft.com/office/drawing/2014/main" id="{CCEDB8BA-8F51-42D5-A485-1841774372A7}"/>
              </a:ext>
            </a:extLst>
          </p:cNvPr>
          <p:cNvSpPr>
            <a:spLocks xmlns:a="http://schemas.openxmlformats.org/drawingml/2006/main" noGrp="1"/>
          </p:cNvSpPr>
          <p:nvPr/>
        </p:nvSpPr>
        <p:spPr>
          <a:xfrm xmlns:a="http://schemas.openxmlformats.org/drawingml/2006/main">
            <a:off x="649224" y="2889504"/>
            <a:ext cx="2157984"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Jobs / vacancies</a:t>
            </a:r>
            <a:endParaRPr sz="1090"/>
          </a:p>
        </p:txBody>
      </p:sp>
      <p:sp>
        <p:nvSpPr>
          <p:cNvPr id="29" name="Text 27">
            <a:extLst xmlns:a="http://schemas.openxmlformats.org/drawingml/2006/main">
              <a:ext uri="{FF2B5EF4-FFF2-40B4-BE49-F238E27FC236}">
                <a16:creationId xmlns:a16="http://schemas.microsoft.com/office/drawing/2014/main" id="{D9B1FDE8-FD61-4058-A330-D1463AFCA483}"/>
              </a:ext>
            </a:extLst>
          </p:cNvPr>
          <p:cNvSpPr>
            <a:spLocks xmlns:a="http://schemas.openxmlformats.org/drawingml/2006/main" noGrp="1"/>
          </p:cNvSpPr>
          <p:nvPr/>
        </p:nvSpPr>
        <p:spPr>
          <a:xfrm xmlns:a="http://schemas.openxmlformats.org/drawingml/2006/main">
            <a:off x="3008376" y="2889504"/>
            <a:ext cx="103327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£3,600</a:t>
            </a:r>
            <a:endParaRPr sz="1090"/>
          </a:p>
        </p:txBody>
      </p:sp>
      <p:sp>
        <p:nvSpPr>
          <p:cNvPr id="30" name="Text 28">
            <a:extLst xmlns:a="http://schemas.openxmlformats.org/drawingml/2006/main">
              <a:ext uri="{FF2B5EF4-FFF2-40B4-BE49-F238E27FC236}">
                <a16:creationId xmlns:a16="http://schemas.microsoft.com/office/drawing/2014/main" id="{1C8A7FEB-5874-4772-8CBC-DB060EEA540F}"/>
              </a:ext>
            </a:extLst>
          </p:cNvPr>
          <p:cNvSpPr>
            <a:spLocks xmlns:a="http://schemas.openxmlformats.org/drawingml/2006/main" noGrp="1"/>
          </p:cNvSpPr>
          <p:nvPr/>
        </p:nvSpPr>
        <p:spPr>
          <a:xfrm xmlns:a="http://schemas.openxmlformats.org/drawingml/2006/main">
            <a:off x="4242816" y="2889504"/>
            <a:ext cx="630936"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0</a:t>
            </a:r>
            <a:endParaRPr sz="1090"/>
          </a:p>
        </p:txBody>
      </p:sp>
      <p:sp>
        <p:nvSpPr>
          <p:cNvPr id="31" name="Text 29">
            <a:extLst xmlns:a="http://schemas.openxmlformats.org/drawingml/2006/main">
              <a:ext uri="{FF2B5EF4-FFF2-40B4-BE49-F238E27FC236}">
                <a16:creationId xmlns:a16="http://schemas.microsoft.com/office/drawing/2014/main" id="{B2C3208A-9F36-4348-A0DF-ADE3D21021F7}"/>
              </a:ext>
            </a:extLst>
          </p:cNvPr>
          <p:cNvSpPr>
            <a:spLocks xmlns:a="http://schemas.openxmlformats.org/drawingml/2006/main" noGrp="1"/>
          </p:cNvSpPr>
          <p:nvPr/>
        </p:nvSpPr>
        <p:spPr>
          <a:xfrm xmlns:a="http://schemas.openxmlformats.org/drawingml/2006/main">
            <a:off x="5074920" y="2889504"/>
            <a:ext cx="304495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Employment, not a repair booking</a:t>
            </a:r>
            <a:endParaRPr sz="1090"/>
          </a:p>
        </p:txBody>
      </p:sp>
      <p:sp>
        <p:nvSpPr>
          <p:cNvPr id="32" name="Text 30">
            <a:extLst xmlns:a="http://schemas.openxmlformats.org/drawingml/2006/main">
              <a:ext uri="{FF2B5EF4-FFF2-40B4-BE49-F238E27FC236}">
                <a16:creationId xmlns:a16="http://schemas.microsoft.com/office/drawing/2014/main" id="{86026DF2-F7F1-4725-ACF1-E2962CA6D943}"/>
              </a:ext>
            </a:extLst>
          </p:cNvPr>
          <p:cNvSpPr>
            <a:spLocks xmlns:a="http://schemas.openxmlformats.org/drawingml/2006/main" noGrp="1"/>
          </p:cNvSpPr>
          <p:nvPr/>
        </p:nvSpPr>
        <p:spPr>
          <a:xfrm xmlns:a="http://schemas.openxmlformats.org/drawingml/2006/main">
            <a:off x="8321040" y="2889504"/>
            <a:ext cx="3218688"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Attach list; review variants</a:t>
            </a:r>
            <a:endParaRPr sz="1090"/>
          </a:p>
        </p:txBody>
      </p:sp>
      <p:sp>
        <p:nvSpPr>
          <p:cNvPr id="33" name="Shape 31">
            <a:extLst xmlns:a="http://schemas.openxmlformats.org/drawingml/2006/main">
              <a:ext uri="{FF2B5EF4-FFF2-40B4-BE49-F238E27FC236}">
                <a16:creationId xmlns:a16="http://schemas.microsoft.com/office/drawing/2014/main" id="{9E86AF64-FB47-45E8-8E83-5FDA5AE6CFD4}"/>
              </a:ext>
            </a:extLst>
          </p:cNvPr>
          <p:cNvSpPr>
            <a:spLocks xmlns:a="http://schemas.openxmlformats.org/drawingml/2006/main" noGrp="1"/>
          </p:cNvSpPr>
          <p:nvPr/>
        </p:nvSpPr>
        <p:spPr>
          <a:xfrm xmlns:a="http://schemas.openxmlformats.org/drawingml/2006/main">
            <a:off x="548640" y="3291840"/>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34" name="Shape 32">
            <a:extLst xmlns:a="http://schemas.openxmlformats.org/drawingml/2006/main">
              <a:ext uri="{FF2B5EF4-FFF2-40B4-BE49-F238E27FC236}">
                <a16:creationId xmlns:a16="http://schemas.microsoft.com/office/drawing/2014/main" id="{00D455CA-95A9-4E76-9961-8C1A4627529B}"/>
              </a:ext>
            </a:extLst>
          </p:cNvPr>
          <p:cNvSpPr>
            <a:spLocks xmlns:a="http://schemas.openxmlformats.org/drawingml/2006/main" noGrp="1"/>
          </p:cNvSpPr>
          <p:nvPr/>
        </p:nvSpPr>
        <p:spPr>
          <a:xfrm xmlns:a="http://schemas.openxmlformats.org/drawingml/2006/main">
            <a:off x="548640" y="3291840"/>
            <a:ext cx="11091672" cy="46634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35" name="Text 33">
            <a:extLst xmlns:a="http://schemas.openxmlformats.org/drawingml/2006/main">
              <a:ext uri="{FF2B5EF4-FFF2-40B4-BE49-F238E27FC236}">
                <a16:creationId xmlns:a16="http://schemas.microsoft.com/office/drawing/2014/main" id="{990A7A30-2450-4346-9763-A03B1A78FA56}"/>
              </a:ext>
            </a:extLst>
          </p:cNvPr>
          <p:cNvSpPr>
            <a:spLocks xmlns:a="http://schemas.openxmlformats.org/drawingml/2006/main" noGrp="1"/>
          </p:cNvSpPr>
          <p:nvPr/>
        </p:nvSpPr>
        <p:spPr>
          <a:xfrm xmlns:a="http://schemas.openxmlformats.org/drawingml/2006/main">
            <a:off x="649224" y="3355848"/>
            <a:ext cx="2157984"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Training / courses</a:t>
            </a:r>
            <a:endParaRPr sz="1090"/>
          </a:p>
        </p:txBody>
      </p:sp>
      <p:sp>
        <p:nvSpPr>
          <p:cNvPr id="36" name="Text 34">
            <a:extLst xmlns:a="http://schemas.openxmlformats.org/drawingml/2006/main">
              <a:ext uri="{FF2B5EF4-FFF2-40B4-BE49-F238E27FC236}">
                <a16:creationId xmlns:a16="http://schemas.microsoft.com/office/drawing/2014/main" id="{34EA151D-F0EF-4924-AC67-0540AAC66DFF}"/>
              </a:ext>
            </a:extLst>
          </p:cNvPr>
          <p:cNvSpPr>
            <a:spLocks xmlns:a="http://schemas.openxmlformats.org/drawingml/2006/main" noGrp="1"/>
          </p:cNvSpPr>
          <p:nvPr/>
        </p:nvSpPr>
        <p:spPr>
          <a:xfrm xmlns:a="http://schemas.openxmlformats.org/drawingml/2006/main">
            <a:off x="3008376" y="3355848"/>
            <a:ext cx="103327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£2,400</a:t>
            </a:r>
            <a:endParaRPr sz="1090"/>
          </a:p>
        </p:txBody>
      </p:sp>
      <p:sp>
        <p:nvSpPr>
          <p:cNvPr id="37" name="Text 35">
            <a:extLst xmlns:a="http://schemas.openxmlformats.org/drawingml/2006/main">
              <a:ext uri="{FF2B5EF4-FFF2-40B4-BE49-F238E27FC236}">
                <a16:creationId xmlns:a16="http://schemas.microsoft.com/office/drawing/2014/main" id="{959B38B1-DB59-4B57-9DD1-48A9B8CFAA9D}"/>
              </a:ext>
            </a:extLst>
          </p:cNvPr>
          <p:cNvSpPr>
            <a:spLocks xmlns:a="http://schemas.openxmlformats.org/drawingml/2006/main" noGrp="1"/>
          </p:cNvSpPr>
          <p:nvPr/>
        </p:nvSpPr>
        <p:spPr>
          <a:xfrm xmlns:a="http://schemas.openxmlformats.org/drawingml/2006/main">
            <a:off x="4242816" y="3355848"/>
            <a:ext cx="630936"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0</a:t>
            </a:r>
            <a:endParaRPr sz="1090"/>
          </a:p>
        </p:txBody>
      </p:sp>
      <p:sp>
        <p:nvSpPr>
          <p:cNvPr id="38" name="Text 36">
            <a:extLst xmlns:a="http://schemas.openxmlformats.org/drawingml/2006/main">
              <a:ext uri="{FF2B5EF4-FFF2-40B4-BE49-F238E27FC236}">
                <a16:creationId xmlns:a16="http://schemas.microsoft.com/office/drawing/2014/main" id="{5DF9DB4C-B64E-4DCC-8B6F-300254017F85}"/>
              </a:ext>
            </a:extLst>
          </p:cNvPr>
          <p:cNvSpPr>
            <a:spLocks xmlns:a="http://schemas.openxmlformats.org/drawingml/2006/main" noGrp="1"/>
          </p:cNvSpPr>
          <p:nvPr/>
        </p:nvSpPr>
        <p:spPr>
          <a:xfrm xmlns:a="http://schemas.openxmlformats.org/drawingml/2006/main">
            <a:off x="5074920" y="3355848"/>
            <a:ext cx="304495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Training, not a repair booking</a:t>
            </a:r>
            <a:endParaRPr sz="1090"/>
          </a:p>
        </p:txBody>
      </p:sp>
      <p:sp>
        <p:nvSpPr>
          <p:cNvPr id="39" name="Text 37">
            <a:extLst xmlns:a="http://schemas.openxmlformats.org/drawingml/2006/main">
              <a:ext uri="{FF2B5EF4-FFF2-40B4-BE49-F238E27FC236}">
                <a16:creationId xmlns:a16="http://schemas.microsoft.com/office/drawing/2014/main" id="{E94C8F35-E7E9-4371-933C-61209858ECF7}"/>
              </a:ext>
            </a:extLst>
          </p:cNvPr>
          <p:cNvSpPr>
            <a:spLocks xmlns:a="http://schemas.openxmlformats.org/drawingml/2006/main" noGrp="1"/>
          </p:cNvSpPr>
          <p:nvPr/>
        </p:nvSpPr>
        <p:spPr>
          <a:xfrm xmlns:a="http://schemas.openxmlformats.org/drawingml/2006/main">
            <a:off x="8321040" y="3355848"/>
            <a:ext cx="3218688"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Review precise negatives</a:t>
            </a:r>
            <a:endParaRPr sz="1090"/>
          </a:p>
        </p:txBody>
      </p:sp>
      <p:sp>
        <p:nvSpPr>
          <p:cNvPr id="40" name="Shape 38">
            <a:extLst xmlns:a="http://schemas.openxmlformats.org/drawingml/2006/main">
              <a:ext uri="{FF2B5EF4-FFF2-40B4-BE49-F238E27FC236}">
                <a16:creationId xmlns:a16="http://schemas.microsoft.com/office/drawing/2014/main" id="{F9EAAF48-ABAF-4906-A483-BBF570D160DB}"/>
              </a:ext>
            </a:extLst>
          </p:cNvPr>
          <p:cNvSpPr>
            <a:spLocks xmlns:a="http://schemas.openxmlformats.org/drawingml/2006/main" noGrp="1"/>
          </p:cNvSpPr>
          <p:nvPr/>
        </p:nvSpPr>
        <p:spPr>
          <a:xfrm xmlns:a="http://schemas.openxmlformats.org/drawingml/2006/main">
            <a:off x="548640" y="3758184"/>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41" name="Shape 39">
            <a:extLst xmlns:a="http://schemas.openxmlformats.org/drawingml/2006/main">
              <a:ext uri="{FF2B5EF4-FFF2-40B4-BE49-F238E27FC236}">
                <a16:creationId xmlns:a16="http://schemas.microsoft.com/office/drawing/2014/main" id="{21F10299-A134-418F-AF29-BD6D9E64A261}"/>
              </a:ext>
            </a:extLst>
          </p:cNvPr>
          <p:cNvSpPr>
            <a:spLocks xmlns:a="http://schemas.openxmlformats.org/drawingml/2006/main" noGrp="1"/>
          </p:cNvSpPr>
          <p:nvPr/>
        </p:nvSpPr>
        <p:spPr>
          <a:xfrm xmlns:a="http://schemas.openxmlformats.org/drawingml/2006/main">
            <a:off x="548640" y="3758184"/>
            <a:ext cx="11091672" cy="466344"/>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42" name="Text 40">
            <a:extLst xmlns:a="http://schemas.openxmlformats.org/drawingml/2006/main">
              <a:ext uri="{FF2B5EF4-FFF2-40B4-BE49-F238E27FC236}">
                <a16:creationId xmlns:a16="http://schemas.microsoft.com/office/drawing/2014/main" id="{EA3CF481-12B2-4748-B5DE-DB8128C90449}"/>
              </a:ext>
            </a:extLst>
          </p:cNvPr>
          <p:cNvSpPr>
            <a:spLocks xmlns:a="http://schemas.openxmlformats.org/drawingml/2006/main" noGrp="1"/>
          </p:cNvSpPr>
          <p:nvPr/>
        </p:nvSpPr>
        <p:spPr>
          <a:xfrm xmlns:a="http://schemas.openxmlformats.org/drawingml/2006/main">
            <a:off x="649224" y="3822192"/>
            <a:ext cx="2157984"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DIY manuals</a:t>
            </a:r>
            <a:endParaRPr sz="1090"/>
          </a:p>
        </p:txBody>
      </p:sp>
      <p:sp>
        <p:nvSpPr>
          <p:cNvPr id="43" name="Text 41">
            <a:extLst xmlns:a="http://schemas.openxmlformats.org/drawingml/2006/main">
              <a:ext uri="{FF2B5EF4-FFF2-40B4-BE49-F238E27FC236}">
                <a16:creationId xmlns:a16="http://schemas.microsoft.com/office/drawing/2014/main" id="{FA9CB146-0226-4781-9AD9-F964850811A2}"/>
              </a:ext>
            </a:extLst>
          </p:cNvPr>
          <p:cNvSpPr>
            <a:spLocks xmlns:a="http://schemas.openxmlformats.org/drawingml/2006/main" noGrp="1"/>
          </p:cNvSpPr>
          <p:nvPr/>
        </p:nvSpPr>
        <p:spPr>
          <a:xfrm xmlns:a="http://schemas.openxmlformats.org/drawingml/2006/main">
            <a:off x="3008376" y="3822192"/>
            <a:ext cx="103327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£1,800</a:t>
            </a:r>
            <a:endParaRPr sz="1090"/>
          </a:p>
        </p:txBody>
      </p:sp>
      <p:sp>
        <p:nvSpPr>
          <p:cNvPr id="44" name="Text 42">
            <a:extLst xmlns:a="http://schemas.openxmlformats.org/drawingml/2006/main">
              <a:ext uri="{FF2B5EF4-FFF2-40B4-BE49-F238E27FC236}">
                <a16:creationId xmlns:a16="http://schemas.microsoft.com/office/drawing/2014/main" id="{4CE1A70F-31D4-4FF7-8133-DACDAE0374B7}"/>
              </a:ext>
            </a:extLst>
          </p:cNvPr>
          <p:cNvSpPr>
            <a:spLocks xmlns:a="http://schemas.openxmlformats.org/drawingml/2006/main" noGrp="1"/>
          </p:cNvSpPr>
          <p:nvPr/>
        </p:nvSpPr>
        <p:spPr>
          <a:xfrm xmlns:a="http://schemas.openxmlformats.org/drawingml/2006/main">
            <a:off x="4242816" y="3822192"/>
            <a:ext cx="630936"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0</a:t>
            </a:r>
            <a:endParaRPr sz="1090"/>
          </a:p>
        </p:txBody>
      </p:sp>
      <p:sp>
        <p:nvSpPr>
          <p:cNvPr id="45" name="Text 43">
            <a:extLst xmlns:a="http://schemas.openxmlformats.org/drawingml/2006/main">
              <a:ext uri="{FF2B5EF4-FFF2-40B4-BE49-F238E27FC236}">
                <a16:creationId xmlns:a16="http://schemas.microsoft.com/office/drawing/2014/main" id="{3EDB0DC7-C7EF-4CA0-A968-BA294AE64BF7}"/>
              </a:ext>
            </a:extLst>
          </p:cNvPr>
          <p:cNvSpPr>
            <a:spLocks xmlns:a="http://schemas.openxmlformats.org/drawingml/2006/main" noGrp="1"/>
          </p:cNvSpPr>
          <p:nvPr/>
        </p:nvSpPr>
        <p:spPr>
          <a:xfrm xmlns:a="http://schemas.openxmlformats.org/drawingml/2006/main">
            <a:off x="5074920" y="3822192"/>
            <a:ext cx="304495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Document-download intent</a:t>
            </a:r>
            <a:endParaRPr sz="1090"/>
          </a:p>
        </p:txBody>
      </p:sp>
      <p:sp>
        <p:nvSpPr>
          <p:cNvPr id="46" name="Text 44">
            <a:extLst xmlns:a="http://schemas.openxmlformats.org/drawingml/2006/main">
              <a:ext uri="{FF2B5EF4-FFF2-40B4-BE49-F238E27FC236}">
                <a16:creationId xmlns:a16="http://schemas.microsoft.com/office/drawing/2014/main" id="{96A44B2F-8A2A-477B-8937-19B538DE4D21}"/>
              </a:ext>
            </a:extLst>
          </p:cNvPr>
          <p:cNvSpPr>
            <a:spLocks xmlns:a="http://schemas.openxmlformats.org/drawingml/2006/main" noGrp="1"/>
          </p:cNvSpPr>
          <p:nvPr/>
        </p:nvSpPr>
        <p:spPr>
          <a:xfrm xmlns:a="http://schemas.openxmlformats.org/drawingml/2006/main">
            <a:off x="8321040" y="3822192"/>
            <a:ext cx="3218688"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Exact-query exclusions</a:t>
            </a:r>
            <a:endParaRPr sz="1090"/>
          </a:p>
        </p:txBody>
      </p:sp>
      <p:sp>
        <p:nvSpPr>
          <p:cNvPr id="47" name="Shape 45">
            <a:extLst xmlns:a="http://schemas.openxmlformats.org/drawingml/2006/main">
              <a:ext uri="{FF2B5EF4-FFF2-40B4-BE49-F238E27FC236}">
                <a16:creationId xmlns:a16="http://schemas.microsoft.com/office/drawing/2014/main" id="{C74ABB00-5AE4-446E-819E-C1F7B37B4E87}"/>
              </a:ext>
            </a:extLst>
          </p:cNvPr>
          <p:cNvSpPr>
            <a:spLocks xmlns:a="http://schemas.openxmlformats.org/drawingml/2006/main" noGrp="1"/>
          </p:cNvSpPr>
          <p:nvPr/>
        </p:nvSpPr>
        <p:spPr>
          <a:xfrm xmlns:a="http://schemas.openxmlformats.org/drawingml/2006/main">
            <a:off x="548640" y="4224528"/>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48" name="Shape 46">
            <a:extLst xmlns:a="http://schemas.openxmlformats.org/drawingml/2006/main">
              <a:ext uri="{FF2B5EF4-FFF2-40B4-BE49-F238E27FC236}">
                <a16:creationId xmlns:a16="http://schemas.microsoft.com/office/drawing/2014/main" id="{6A26B6FF-B8A9-42DD-A5BE-C69AC53C02C7}"/>
              </a:ext>
            </a:extLst>
          </p:cNvPr>
          <p:cNvSpPr>
            <a:spLocks xmlns:a="http://schemas.openxmlformats.org/drawingml/2006/main" noGrp="1"/>
          </p:cNvSpPr>
          <p:nvPr/>
        </p:nvSpPr>
        <p:spPr>
          <a:xfrm xmlns:a="http://schemas.openxmlformats.org/drawingml/2006/main">
            <a:off x="548640" y="4224528"/>
            <a:ext cx="11091672" cy="46634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49" name="Text 47">
            <a:extLst xmlns:a="http://schemas.openxmlformats.org/drawingml/2006/main">
              <a:ext uri="{FF2B5EF4-FFF2-40B4-BE49-F238E27FC236}">
                <a16:creationId xmlns:a16="http://schemas.microsoft.com/office/drawing/2014/main" id="{B1CA0660-8DC5-444B-9AC2-984FC95CFF7D}"/>
              </a:ext>
            </a:extLst>
          </p:cNvPr>
          <p:cNvSpPr>
            <a:spLocks xmlns:a="http://schemas.openxmlformats.org/drawingml/2006/main" noGrp="1"/>
          </p:cNvSpPr>
          <p:nvPr/>
        </p:nvSpPr>
        <p:spPr>
          <a:xfrm xmlns:a="http://schemas.openxmlformats.org/drawingml/2006/main">
            <a:off x="649224" y="4288536"/>
            <a:ext cx="2157984"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Parts-only shopping</a:t>
            </a:r>
            <a:endParaRPr sz="1090"/>
          </a:p>
        </p:txBody>
      </p:sp>
      <p:sp>
        <p:nvSpPr>
          <p:cNvPr id="50" name="Text 48">
            <a:extLst xmlns:a="http://schemas.openxmlformats.org/drawingml/2006/main">
              <a:ext uri="{FF2B5EF4-FFF2-40B4-BE49-F238E27FC236}">
                <a16:creationId xmlns:a16="http://schemas.microsoft.com/office/drawing/2014/main" id="{35E78D5C-C6B7-4EE6-8E05-E6A6AF4ADFD1}"/>
              </a:ext>
            </a:extLst>
          </p:cNvPr>
          <p:cNvSpPr>
            <a:spLocks xmlns:a="http://schemas.openxmlformats.org/drawingml/2006/main" noGrp="1"/>
          </p:cNvSpPr>
          <p:nvPr/>
        </p:nvSpPr>
        <p:spPr>
          <a:xfrm xmlns:a="http://schemas.openxmlformats.org/drawingml/2006/main">
            <a:off x="3008376" y="4288536"/>
            <a:ext cx="103327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£1,800</a:t>
            </a:r>
            <a:endParaRPr sz="1090"/>
          </a:p>
        </p:txBody>
      </p:sp>
      <p:sp>
        <p:nvSpPr>
          <p:cNvPr id="51" name="Text 49">
            <a:extLst xmlns:a="http://schemas.openxmlformats.org/drawingml/2006/main">
              <a:ext uri="{FF2B5EF4-FFF2-40B4-BE49-F238E27FC236}">
                <a16:creationId xmlns:a16="http://schemas.microsoft.com/office/drawing/2014/main" id="{23527F91-1E71-4964-9D22-2BE976C6D892}"/>
              </a:ext>
            </a:extLst>
          </p:cNvPr>
          <p:cNvSpPr>
            <a:spLocks xmlns:a="http://schemas.openxmlformats.org/drawingml/2006/main" noGrp="1"/>
          </p:cNvSpPr>
          <p:nvPr/>
        </p:nvSpPr>
        <p:spPr>
          <a:xfrm xmlns:a="http://schemas.openxmlformats.org/drawingml/2006/main">
            <a:off x="4242816" y="4288536"/>
            <a:ext cx="630936"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0</a:t>
            </a:r>
            <a:endParaRPr sz="1090"/>
          </a:p>
        </p:txBody>
      </p:sp>
      <p:sp>
        <p:nvSpPr>
          <p:cNvPr id="52" name="Text 50">
            <a:extLst xmlns:a="http://schemas.openxmlformats.org/drawingml/2006/main">
              <a:ext uri="{FF2B5EF4-FFF2-40B4-BE49-F238E27FC236}">
                <a16:creationId xmlns:a16="http://schemas.microsoft.com/office/drawing/2014/main" id="{D3986A95-B4A8-4A09-969A-B7838DFAF0DD}"/>
              </a:ext>
            </a:extLst>
          </p:cNvPr>
          <p:cNvSpPr>
            <a:spLocks xmlns:a="http://schemas.openxmlformats.org/drawingml/2006/main" noGrp="1"/>
          </p:cNvSpPr>
          <p:nvPr/>
        </p:nvSpPr>
        <p:spPr>
          <a:xfrm xmlns:a="http://schemas.openxmlformats.org/drawingml/2006/main">
            <a:off x="5074920" y="4288536"/>
            <a:ext cx="304495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Retail intent, not booked service</a:t>
            </a:r>
            <a:endParaRPr sz="1090"/>
          </a:p>
        </p:txBody>
      </p:sp>
      <p:sp>
        <p:nvSpPr>
          <p:cNvPr id="53" name="Text 51">
            <a:extLst xmlns:a="http://schemas.openxmlformats.org/drawingml/2006/main">
              <a:ext uri="{FF2B5EF4-FFF2-40B4-BE49-F238E27FC236}">
                <a16:creationId xmlns:a16="http://schemas.microsoft.com/office/drawing/2014/main" id="{EBF76CE2-E744-4E8C-93D7-F7687280157B}"/>
              </a:ext>
            </a:extLst>
          </p:cNvPr>
          <p:cNvSpPr>
            <a:spLocks xmlns:a="http://schemas.openxmlformats.org/drawingml/2006/main" noGrp="1"/>
          </p:cNvSpPr>
          <p:nvPr/>
        </p:nvSpPr>
        <p:spPr>
          <a:xfrm xmlns:a="http://schemas.openxmlformats.org/drawingml/2006/main">
            <a:off x="8321040" y="4288536"/>
            <a:ext cx="3218688"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Exact-query exclusions</a:t>
            </a:r>
            <a:endParaRPr sz="1090"/>
          </a:p>
        </p:txBody>
      </p:sp>
      <p:sp>
        <p:nvSpPr>
          <p:cNvPr id="54" name="Shape 52">
            <a:extLst xmlns:a="http://schemas.openxmlformats.org/drawingml/2006/main">
              <a:ext uri="{FF2B5EF4-FFF2-40B4-BE49-F238E27FC236}">
                <a16:creationId xmlns:a16="http://schemas.microsoft.com/office/drawing/2014/main" id="{47F5C6AF-E008-47BE-8737-7B90ACD7B0EC}"/>
              </a:ext>
            </a:extLst>
          </p:cNvPr>
          <p:cNvSpPr>
            <a:spLocks xmlns:a="http://schemas.openxmlformats.org/drawingml/2006/main" noGrp="1"/>
          </p:cNvSpPr>
          <p:nvPr/>
        </p:nvSpPr>
        <p:spPr>
          <a:xfrm xmlns:a="http://schemas.openxmlformats.org/drawingml/2006/main">
            <a:off x="548640" y="4690872"/>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55" name="Shape 53">
            <a:extLst xmlns:a="http://schemas.openxmlformats.org/drawingml/2006/main">
              <a:ext uri="{FF2B5EF4-FFF2-40B4-BE49-F238E27FC236}">
                <a16:creationId xmlns:a16="http://schemas.microsoft.com/office/drawing/2014/main" id="{F20D9CA8-6F0E-40BF-BE74-04C2033C00D7}"/>
              </a:ext>
            </a:extLst>
          </p:cNvPr>
          <p:cNvSpPr>
            <a:spLocks xmlns:a="http://schemas.openxmlformats.org/drawingml/2006/main" noGrp="1"/>
          </p:cNvSpPr>
          <p:nvPr/>
        </p:nvSpPr>
        <p:spPr>
          <a:xfrm xmlns:a="http://schemas.openxmlformats.org/drawingml/2006/main">
            <a:off x="548640" y="4690872"/>
            <a:ext cx="11091672" cy="466344"/>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56" name="Text 54">
            <a:extLst xmlns:a="http://schemas.openxmlformats.org/drawingml/2006/main">
              <a:ext uri="{FF2B5EF4-FFF2-40B4-BE49-F238E27FC236}">
                <a16:creationId xmlns:a16="http://schemas.microsoft.com/office/drawing/2014/main" id="{6E911944-3383-4A86-AA70-74F44B3E4923}"/>
              </a:ext>
            </a:extLst>
          </p:cNvPr>
          <p:cNvSpPr>
            <a:spLocks xmlns:a="http://schemas.openxmlformats.org/drawingml/2006/main" noGrp="1"/>
          </p:cNvSpPr>
          <p:nvPr/>
        </p:nvSpPr>
        <p:spPr>
          <a:xfrm xmlns:a="http://schemas.openxmlformats.org/drawingml/2006/main">
            <a:off x="649224" y="4754880"/>
            <a:ext cx="2157984"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Boiler repair cost</a:t>
            </a:r>
            <a:endParaRPr sz="1090"/>
          </a:p>
        </p:txBody>
      </p:sp>
      <p:sp>
        <p:nvSpPr>
          <p:cNvPr id="57" name="Text 55">
            <a:extLst xmlns:a="http://schemas.openxmlformats.org/drawingml/2006/main">
              <a:ext uri="{FF2B5EF4-FFF2-40B4-BE49-F238E27FC236}">
                <a16:creationId xmlns:a16="http://schemas.microsoft.com/office/drawing/2014/main" id="{980A217D-B951-4F35-B320-710AAA482B58}"/>
              </a:ext>
            </a:extLst>
          </p:cNvPr>
          <p:cNvSpPr>
            <a:spLocks xmlns:a="http://schemas.openxmlformats.org/drawingml/2006/main" noGrp="1"/>
          </p:cNvSpPr>
          <p:nvPr/>
        </p:nvSpPr>
        <p:spPr>
          <a:xfrm xmlns:a="http://schemas.openxmlformats.org/drawingml/2006/main">
            <a:off x="3008376" y="4754880"/>
            <a:ext cx="103327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£2,500</a:t>
            </a:r>
            <a:endParaRPr sz="1090"/>
          </a:p>
        </p:txBody>
      </p:sp>
      <p:sp>
        <p:nvSpPr>
          <p:cNvPr id="58" name="Text 56">
            <a:extLst xmlns:a="http://schemas.openxmlformats.org/drawingml/2006/main">
              <a:ext uri="{FF2B5EF4-FFF2-40B4-BE49-F238E27FC236}">
                <a16:creationId xmlns:a16="http://schemas.microsoft.com/office/drawing/2014/main" id="{6E132C4D-89ED-4974-B250-45C8AF64A90F}"/>
              </a:ext>
            </a:extLst>
          </p:cNvPr>
          <p:cNvSpPr>
            <a:spLocks xmlns:a="http://schemas.openxmlformats.org/drawingml/2006/main" noGrp="1"/>
          </p:cNvSpPr>
          <p:nvPr/>
        </p:nvSpPr>
        <p:spPr>
          <a:xfrm xmlns:a="http://schemas.openxmlformats.org/drawingml/2006/main">
            <a:off x="4242816" y="4754880"/>
            <a:ext cx="630936"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28</a:t>
            </a:r>
            <a:endParaRPr sz="1090"/>
          </a:p>
        </p:txBody>
      </p:sp>
      <p:sp>
        <p:nvSpPr>
          <p:cNvPr id="59" name="Text 57">
            <a:extLst xmlns:a="http://schemas.openxmlformats.org/drawingml/2006/main">
              <a:ext uri="{FF2B5EF4-FFF2-40B4-BE49-F238E27FC236}">
                <a16:creationId xmlns:a16="http://schemas.microsoft.com/office/drawing/2014/main" id="{62514B10-A4AF-49D7-AFD6-351A40C3C445}"/>
              </a:ext>
            </a:extLst>
          </p:cNvPr>
          <p:cNvSpPr>
            <a:spLocks xmlns:a="http://schemas.openxmlformats.org/drawingml/2006/main" noGrp="1"/>
          </p:cNvSpPr>
          <p:nvPr/>
        </p:nvSpPr>
        <p:spPr>
          <a:xfrm xmlns:a="http://schemas.openxmlformats.org/drawingml/2006/main">
            <a:off x="5074920" y="4754880"/>
            <a:ext cx="304495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Relevant price research</a:t>
            </a:r>
            <a:endParaRPr sz="1090"/>
          </a:p>
        </p:txBody>
      </p:sp>
      <p:sp>
        <p:nvSpPr>
          <p:cNvPr id="60" name="Text 58">
            <a:extLst xmlns:a="http://schemas.openxmlformats.org/drawingml/2006/main">
              <a:ext uri="{FF2B5EF4-FFF2-40B4-BE49-F238E27FC236}">
                <a16:creationId xmlns:a16="http://schemas.microsoft.com/office/drawing/2014/main" id="{D77ED22E-DCB7-443B-8D1A-15943AE5B665}"/>
              </a:ext>
            </a:extLst>
          </p:cNvPr>
          <p:cNvSpPr>
            <a:spLocks xmlns:a="http://schemas.openxmlformats.org/drawingml/2006/main" noGrp="1"/>
          </p:cNvSpPr>
          <p:nvPr/>
        </p:nvSpPr>
        <p:spPr>
          <a:xfrm xmlns:a="http://schemas.openxmlformats.org/drawingml/2006/main">
            <a:off x="8321040" y="4754880"/>
            <a:ext cx="3218688"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Retain; monitor</a:t>
            </a:r>
            <a:endParaRPr sz="1090"/>
          </a:p>
        </p:txBody>
      </p:sp>
      <p:sp>
        <p:nvSpPr>
          <p:cNvPr id="61" name="Shape 59">
            <a:extLst xmlns:a="http://schemas.openxmlformats.org/drawingml/2006/main">
              <a:ext uri="{FF2B5EF4-FFF2-40B4-BE49-F238E27FC236}">
                <a16:creationId xmlns:a16="http://schemas.microsoft.com/office/drawing/2014/main" id="{1520B37B-3DF6-496C-A4FB-99614F435470}"/>
              </a:ext>
            </a:extLst>
          </p:cNvPr>
          <p:cNvSpPr>
            <a:spLocks xmlns:a="http://schemas.openxmlformats.org/drawingml/2006/main" noGrp="1"/>
          </p:cNvSpPr>
          <p:nvPr/>
        </p:nvSpPr>
        <p:spPr>
          <a:xfrm xmlns:a="http://schemas.openxmlformats.org/drawingml/2006/main">
            <a:off x="548640" y="5157216"/>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62" name="Shape 60">
            <a:extLst xmlns:a="http://schemas.openxmlformats.org/drawingml/2006/main">
              <a:ext uri="{FF2B5EF4-FFF2-40B4-BE49-F238E27FC236}">
                <a16:creationId xmlns:a16="http://schemas.microsoft.com/office/drawing/2014/main" id="{C99B4A1A-A765-4003-9B1F-6008C8D1B058}"/>
              </a:ext>
            </a:extLst>
          </p:cNvPr>
          <p:cNvSpPr>
            <a:spLocks xmlns:a="http://schemas.openxmlformats.org/drawingml/2006/main" noGrp="1"/>
          </p:cNvSpPr>
          <p:nvPr/>
        </p:nvSpPr>
        <p:spPr>
          <a:xfrm xmlns:a="http://schemas.openxmlformats.org/drawingml/2006/main">
            <a:off x="548640" y="5184648"/>
            <a:ext cx="5413248" cy="1033272"/>
          </a:xfrm>
          <a:prstGeom xmlns:a="http://schemas.openxmlformats.org/drawingml/2006/main" prst="roundRect">
            <a:avLst>
              <a:gd name="adj" fmla="val 11504"/>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63" name="Text 61">
            <a:extLst xmlns:a="http://schemas.openxmlformats.org/drawingml/2006/main">
              <a:ext uri="{FF2B5EF4-FFF2-40B4-BE49-F238E27FC236}">
                <a16:creationId xmlns:a16="http://schemas.microsoft.com/office/drawing/2014/main" id="{AC2E64BB-4602-4BF4-8602-0D80FD7658A2}"/>
              </a:ext>
            </a:extLst>
          </p:cNvPr>
          <p:cNvSpPr>
            <a:spLocks xmlns:a="http://schemas.openxmlformats.org/drawingml/2006/main" noGrp="1"/>
          </p:cNvSpPr>
          <p:nvPr/>
        </p:nvSpPr>
        <p:spPr>
          <a:xfrm xmlns:a="http://schemas.openxmlformats.org/drawingml/2006/main">
            <a:off x="740664" y="5303520"/>
            <a:ext cx="502920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100" b="1">
                <a:solidFill>
                  <a:srgbClr val="1736BD"/>
                </a:solidFill>
                <a:latin typeface="Inter"/>
                <a:ea typeface="Inter"/>
                <a:cs typeface="Inter"/>
              </a:rPr>
              <a:t>£9,600</a:t>
            </a:r>
            <a:endParaRPr sz="3100"/>
          </a:p>
        </p:txBody>
      </p:sp>
      <p:sp>
        <p:nvSpPr>
          <p:cNvPr id="64" name="Text 62">
            <a:extLst xmlns:a="http://schemas.openxmlformats.org/drawingml/2006/main">
              <a:ext uri="{FF2B5EF4-FFF2-40B4-BE49-F238E27FC236}">
                <a16:creationId xmlns:a16="http://schemas.microsoft.com/office/drawing/2014/main" id="{0EE8F5CB-1377-4718-B0AB-A378C9D3DFA6}"/>
              </a:ext>
            </a:extLst>
          </p:cNvPr>
          <p:cNvSpPr>
            <a:spLocks xmlns:a="http://schemas.openxmlformats.org/drawingml/2006/main" noGrp="1"/>
          </p:cNvSpPr>
          <p:nvPr/>
        </p:nvSpPr>
        <p:spPr>
          <a:xfrm xmlns:a="http://schemas.openxmlformats.org/drawingml/2006/main">
            <a:off x="740664" y="5852160"/>
            <a:ext cx="5029200"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50504D"/>
                </a:solidFill>
                <a:latin typeface="Inter"/>
                <a:ea typeface="Inter"/>
                <a:cs typeface="Inter"/>
              </a:rPr>
              <a:t>Off-intent cost / included in the main total</a:t>
            </a:r>
            <a:endParaRPr sz="1050"/>
          </a:p>
        </p:txBody>
      </p:sp>
      <p:sp>
        <p:nvSpPr>
          <p:cNvPr id="65" name="Shape 63">
            <a:extLst xmlns:a="http://schemas.openxmlformats.org/drawingml/2006/main">
              <a:ext uri="{FF2B5EF4-FFF2-40B4-BE49-F238E27FC236}">
                <a16:creationId xmlns:a16="http://schemas.microsoft.com/office/drawing/2014/main" id="{C16652E6-7A86-4C86-B941-1F0360362374}"/>
              </a:ext>
            </a:extLst>
          </p:cNvPr>
          <p:cNvSpPr>
            <a:spLocks xmlns:a="http://schemas.openxmlformats.org/drawingml/2006/main" noGrp="1"/>
          </p:cNvSpPr>
          <p:nvPr/>
        </p:nvSpPr>
        <p:spPr>
          <a:xfrm xmlns:a="http://schemas.openxmlformats.org/drawingml/2006/main">
            <a:off x="6208776" y="5184648"/>
            <a:ext cx="5422392" cy="1033272"/>
          </a:xfrm>
          <a:prstGeom xmlns:a="http://schemas.openxmlformats.org/drawingml/2006/main" prst="roundRect">
            <a:avLst>
              <a:gd name="adj" fmla="val 11504"/>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66" name="Text 64">
            <a:extLst xmlns:a="http://schemas.openxmlformats.org/drawingml/2006/main">
              <a:ext uri="{FF2B5EF4-FFF2-40B4-BE49-F238E27FC236}">
                <a16:creationId xmlns:a16="http://schemas.microsoft.com/office/drawing/2014/main" id="{45C0E2A5-D7FC-4E53-ACAD-49BC39EDE648}"/>
              </a:ext>
            </a:extLst>
          </p:cNvPr>
          <p:cNvSpPr>
            <a:spLocks xmlns:a="http://schemas.openxmlformats.org/drawingml/2006/main" noGrp="1"/>
          </p:cNvSpPr>
          <p:nvPr/>
        </p:nvSpPr>
        <p:spPr>
          <a:xfrm xmlns:a="http://schemas.openxmlformats.org/drawingml/2006/main">
            <a:off x="6400800" y="5303520"/>
            <a:ext cx="5038344"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100" b="1">
                <a:solidFill>
                  <a:srgbClr val="1736BD"/>
                </a:solidFill>
                <a:latin typeface="Inter"/>
                <a:ea typeface="Inter"/>
                <a:cs typeface="Inter"/>
              </a:rPr>
              <a:t>85%</a:t>
            </a:r>
            <a:endParaRPr sz="3100"/>
          </a:p>
        </p:txBody>
      </p:sp>
      <p:sp>
        <p:nvSpPr>
          <p:cNvPr id="67" name="Text 65">
            <a:extLst xmlns:a="http://schemas.openxmlformats.org/drawingml/2006/main">
              <a:ext uri="{FF2B5EF4-FFF2-40B4-BE49-F238E27FC236}">
                <a16:creationId xmlns:a16="http://schemas.microsoft.com/office/drawing/2014/main" id="{B27EC47E-BC98-4164-AF22-2CC48480D8E9}"/>
              </a:ext>
            </a:extLst>
          </p:cNvPr>
          <p:cNvSpPr>
            <a:spLocks xmlns:a="http://schemas.openxmlformats.org/drawingml/2006/main" noGrp="1"/>
          </p:cNvSpPr>
          <p:nvPr/>
        </p:nvSpPr>
        <p:spPr>
          <a:xfrm xmlns:a="http://schemas.openxmlformats.org/drawingml/2006/main">
            <a:off x="6400800" y="5852160"/>
            <a:ext cx="5038344"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50504D"/>
                </a:solidFill>
                <a:latin typeface="Inter"/>
                <a:ea typeface="Inter"/>
                <a:cs typeface="Inter"/>
              </a:rPr>
              <a:t>Visible-query coverage: £42,500 / £50,000 Search cost</a:t>
            </a:r>
            <a:endParaRPr sz="1050"/>
          </a:p>
        </p:txBody>
      </p:sp>
      <p:pic>
        <p:nvPicPr>
          <p:cNvPr id="128" name=""/>
          <p:cNvPicPr>
            <a:picLocks xmlns:a="http://schemas.openxmlformats.org/drawingml/2006/main" noChangeAspect="1"/>
          </p:cNvPicPr>
          <p:nvPr/>
        </p:nvPicPr>
        <p:blipFill>
          <a:blip xmlns:r="http://schemas.openxmlformats.org/officeDocument/2006/relationships" xmlns:a="http://schemas.openxmlformats.org/drawingml/2006/main" r:embed="Rabc44254aba94d98">
            <a:extLst>
              <a:ext uri="{96DAC541-7B7A-43D3-8B79-37D633B846F1}">
                <asvg:svgBlip xmlns:asvg="http://schemas.microsoft.com/office/drawing/2016/SVG/main" r:embed="R2c32848dbf4d48ba"/>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69" name="Zbang">
            <a:extLst xmlns:a="http://schemas.openxmlformats.org/drawingml/2006/main">
              <a:ext uri="{FF2B5EF4-FFF2-40B4-BE49-F238E27FC236}">
                <a16:creationId xmlns:a16="http://schemas.microsoft.com/office/drawing/2014/main" id="{11E522D8-0773-49FF-8542-2BE1808E1941}"/>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70" name="02 / KEYWORDS - INTENT CLASSIFICATION">
            <a:extLst xmlns:a="http://schemas.openxmlformats.org/drawingml/2006/main">
              <a:ext uri="{FF2B5EF4-FFF2-40B4-BE49-F238E27FC236}">
                <a16:creationId xmlns:a16="http://schemas.microsoft.com/office/drawing/2014/main" id="{39B3323F-6DA9-4700-83F2-A8721C97CB0E}"/>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02 / KEYWORDS - INTENT CLASSIFICATION</a:t>
            </a:r>
          </a:p>
        </p:txBody>
      </p:sp>
      <p:sp>
        <p:nvSpPr>
          <p:cNvPr id="71" name="">
            <a:extLst xmlns:a="http://schemas.openxmlformats.org/drawingml/2006/main">
              <a:ext uri="{FF2B5EF4-FFF2-40B4-BE49-F238E27FC236}">
                <a16:creationId xmlns:a16="http://schemas.microsoft.com/office/drawing/2014/main" id="{1F56E262-786E-4C79-8402-62AC48B9DD8A}"/>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72" name="">
            <a:extLst xmlns:a="http://schemas.openxmlformats.org/drawingml/2006/main">
              <a:ext uri="{FF2B5EF4-FFF2-40B4-BE49-F238E27FC236}">
                <a16:creationId xmlns:a16="http://schemas.microsoft.com/office/drawing/2014/main" id="{19615F73-7572-428F-BCDB-4B195B12D066}"/>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73" name="EXAMPLE BOILER CO. · FICTIONAL DATA · 1 MAY–31 JUL 2026">
            <a:extLst xmlns:a="http://schemas.openxmlformats.org/drawingml/2006/main">
              <a:ext uri="{FF2B5EF4-FFF2-40B4-BE49-F238E27FC236}">
                <a16:creationId xmlns:a16="http://schemas.microsoft.com/office/drawing/2014/main" id="{EA567E87-92AC-47FA-8494-976529691A47}"/>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4" name="09">
            <a:extLst xmlns:a="http://schemas.openxmlformats.org/drawingml/2006/main">
              <a:ext uri="{FF2B5EF4-FFF2-40B4-BE49-F238E27FC236}">
                <a16:creationId xmlns:a16="http://schemas.microsoft.com/office/drawing/2014/main" id="{9E6EBBE4-B18B-4C30-8F97-A6B7E1714323}"/>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09</a:t>
            </a:r>
          </a:p>
        </p:txBody>
      </p:sp>
    </p:spTree>
    <p:extLst>
      <p:ext uri="{BB962C8B-B14F-4D97-AF65-F5344CB8AC3E}">
        <p14:creationId xmlns:p14="http://schemas.microsoft.com/office/powerpoint/2010/main" val="51712382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 13">
            <a:extLst xmlns:a="http://schemas.openxmlformats.org/drawingml/2006/main">
              <a:ext uri="{FF2B5EF4-FFF2-40B4-BE49-F238E27FC236}">
                <a16:creationId xmlns:a16="http://schemas.microsoft.com/office/drawing/2014/main" id="{5A2D9579-C9F1-4E36-92CD-2909F25027C8}"/>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100" b="1">
                <a:solidFill>
                  <a:srgbClr val="0B0B0D"/>
                </a:solidFill>
                <a:latin typeface="Inter"/>
                <a:ea typeface="Inter"/>
                <a:cs typeface="Inter"/>
              </a:rPr>
              <a:t>£3,600 spent on job-seeking searches.</a:t>
            </a:r>
            <a:endParaRPr sz="3100"/>
          </a:p>
        </p:txBody>
      </p:sp>
      <p:sp>
        <p:nvSpPr>
          <p:cNvPr id="16" name="Text 14">
            <a:extLst xmlns:a="http://schemas.openxmlformats.org/drawingml/2006/main">
              <a:ext uri="{FF2B5EF4-FFF2-40B4-BE49-F238E27FC236}">
                <a16:creationId xmlns:a16="http://schemas.microsoft.com/office/drawing/2014/main" id="{151511A6-9B0B-43DE-89C3-B88085D44E28}"/>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High confidence within the mock dataset. This amount is part of the £9,600 total, not additional to it.</a:t>
            </a:r>
            <a:endParaRPr sz="1340"/>
          </a:p>
        </p:txBody>
      </p:sp>
      <p:sp>
        <p:nvSpPr>
          <p:cNvPr id="17" name="Shape 15">
            <a:extLst xmlns:a="http://schemas.openxmlformats.org/drawingml/2006/main">
              <a:ext uri="{FF2B5EF4-FFF2-40B4-BE49-F238E27FC236}">
                <a16:creationId xmlns:a16="http://schemas.microsoft.com/office/drawing/2014/main" id="{FD9E0D4C-4780-45FD-A552-1598EC8E478E}"/>
              </a:ext>
            </a:extLst>
          </p:cNvPr>
          <p:cNvSpPr>
            <a:spLocks xmlns:a="http://schemas.openxmlformats.org/drawingml/2006/main" noGrp="1"/>
          </p:cNvSpPr>
          <p:nvPr/>
        </p:nvSpPr>
        <p:spPr>
          <a:xfrm xmlns:a="http://schemas.openxmlformats.org/drawingml/2006/main">
            <a:off x="548640" y="2350008"/>
            <a:ext cx="6446520" cy="3236976"/>
          </a:xfrm>
          <a:prstGeom xmlns:a="http://schemas.openxmlformats.org/drawingml/2006/main" prst="roundRect">
            <a:avLst>
              <a:gd name="adj" fmla="val 3672"/>
            </a:avLst>
          </a:prstGeom>
          <a:solidFill xmlns:a="http://schemas.openxmlformats.org/drawingml/2006/main">
            <a:srgbClr val="F3F0E8"/>
          </a:solidFill>
          <a:ln xmlns:a="http://schemas.openxmlformats.org/drawingml/2006/main" w="7620">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Text 16">
            <a:extLst xmlns:a="http://schemas.openxmlformats.org/drawingml/2006/main">
              <a:ext uri="{FF2B5EF4-FFF2-40B4-BE49-F238E27FC236}">
                <a16:creationId xmlns:a16="http://schemas.microsoft.com/office/drawing/2014/main" id="{7ECF029B-0E10-4BCC-9913-8225A2E59A55}"/>
              </a:ext>
            </a:extLst>
          </p:cNvPr>
          <p:cNvSpPr>
            <a:spLocks xmlns:a="http://schemas.openxmlformats.org/drawingml/2006/main" noGrp="1"/>
          </p:cNvSpPr>
          <p:nvPr/>
        </p:nvSpPr>
        <p:spPr>
          <a:xfrm xmlns:a="http://schemas.openxmlformats.org/drawingml/2006/main">
            <a:off x="777240" y="2596896"/>
            <a:ext cx="5989320"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ILLUSTRATIVE REPORT - NOT A REAL EXPORT</a:t>
            </a:r>
            <a:endParaRPr sz="920"/>
          </a:p>
        </p:txBody>
      </p:sp>
      <p:sp>
        <p:nvSpPr>
          <p:cNvPr id="19" name="Shape 17">
            <a:extLst xmlns:a="http://schemas.openxmlformats.org/drawingml/2006/main">
              <a:ext uri="{FF2B5EF4-FFF2-40B4-BE49-F238E27FC236}">
                <a16:creationId xmlns:a16="http://schemas.microsoft.com/office/drawing/2014/main" id="{0E76C0CC-0B20-4097-9CEA-66ED4C749114}"/>
              </a:ext>
            </a:extLst>
          </p:cNvPr>
          <p:cNvSpPr>
            <a:spLocks xmlns:a="http://schemas.openxmlformats.org/drawingml/2006/main" noGrp="1"/>
          </p:cNvSpPr>
          <p:nvPr/>
        </p:nvSpPr>
        <p:spPr>
          <a:xfrm xmlns:a="http://schemas.openxmlformats.org/drawingml/2006/main">
            <a:off x="786384" y="3035808"/>
            <a:ext cx="2971800"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Text 18">
            <a:extLst xmlns:a="http://schemas.openxmlformats.org/drawingml/2006/main">
              <a:ext uri="{FF2B5EF4-FFF2-40B4-BE49-F238E27FC236}">
                <a16:creationId xmlns:a16="http://schemas.microsoft.com/office/drawing/2014/main" id="{F822CA2C-B41F-45F7-A95B-7FDE3D8DB42D}"/>
              </a:ext>
            </a:extLst>
          </p:cNvPr>
          <p:cNvSpPr>
            <a:spLocks xmlns:a="http://schemas.openxmlformats.org/drawingml/2006/main" noGrp="1"/>
          </p:cNvSpPr>
          <p:nvPr/>
        </p:nvSpPr>
        <p:spPr>
          <a:xfrm xmlns:a="http://schemas.openxmlformats.org/drawingml/2006/main">
            <a:off x="886968" y="3076956"/>
            <a:ext cx="277063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SEARCH TERM</a:t>
            </a:r>
            <a:endParaRPr sz="980"/>
          </a:p>
        </p:txBody>
      </p:sp>
      <p:sp>
        <p:nvSpPr>
          <p:cNvPr id="21" name="Shape 19">
            <a:extLst xmlns:a="http://schemas.openxmlformats.org/drawingml/2006/main">
              <a:ext uri="{FF2B5EF4-FFF2-40B4-BE49-F238E27FC236}">
                <a16:creationId xmlns:a16="http://schemas.microsoft.com/office/drawing/2014/main" id="{BED6102F-7E8D-4550-896B-0010869E426F}"/>
              </a:ext>
            </a:extLst>
          </p:cNvPr>
          <p:cNvSpPr>
            <a:spLocks xmlns:a="http://schemas.openxmlformats.org/drawingml/2006/main" noGrp="1"/>
          </p:cNvSpPr>
          <p:nvPr/>
        </p:nvSpPr>
        <p:spPr>
          <a:xfrm xmlns:a="http://schemas.openxmlformats.org/drawingml/2006/main">
            <a:off x="3758184" y="3035808"/>
            <a:ext cx="841248"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Text 20">
            <a:extLst xmlns:a="http://schemas.openxmlformats.org/drawingml/2006/main">
              <a:ext uri="{FF2B5EF4-FFF2-40B4-BE49-F238E27FC236}">
                <a16:creationId xmlns:a16="http://schemas.microsoft.com/office/drawing/2014/main" id="{B938CC29-3269-4490-862F-DDCC2C5A35F2}"/>
              </a:ext>
            </a:extLst>
          </p:cNvPr>
          <p:cNvSpPr>
            <a:spLocks xmlns:a="http://schemas.openxmlformats.org/drawingml/2006/main" noGrp="1"/>
          </p:cNvSpPr>
          <p:nvPr/>
        </p:nvSpPr>
        <p:spPr>
          <a:xfrm xmlns:a="http://schemas.openxmlformats.org/drawingml/2006/main">
            <a:off x="3858768" y="3076956"/>
            <a:ext cx="640080"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CLICKS</a:t>
            </a:r>
            <a:endParaRPr sz="980"/>
          </a:p>
        </p:txBody>
      </p:sp>
      <p:sp>
        <p:nvSpPr>
          <p:cNvPr id="23" name="Shape 21">
            <a:extLst xmlns:a="http://schemas.openxmlformats.org/drawingml/2006/main">
              <a:ext uri="{FF2B5EF4-FFF2-40B4-BE49-F238E27FC236}">
                <a16:creationId xmlns:a16="http://schemas.microsoft.com/office/drawing/2014/main" id="{75839F28-643F-44E3-93CC-E34C0205CEFD}"/>
              </a:ext>
            </a:extLst>
          </p:cNvPr>
          <p:cNvSpPr>
            <a:spLocks xmlns:a="http://schemas.openxmlformats.org/drawingml/2006/main" noGrp="1"/>
          </p:cNvSpPr>
          <p:nvPr/>
        </p:nvSpPr>
        <p:spPr>
          <a:xfrm xmlns:a="http://schemas.openxmlformats.org/drawingml/2006/main">
            <a:off x="4599432" y="3035808"/>
            <a:ext cx="1170432"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Text 22">
            <a:extLst xmlns:a="http://schemas.openxmlformats.org/drawingml/2006/main">
              <a:ext uri="{FF2B5EF4-FFF2-40B4-BE49-F238E27FC236}">
                <a16:creationId xmlns:a16="http://schemas.microsoft.com/office/drawing/2014/main" id="{FA70493F-CA0F-4F0C-902E-8D6EA6AE776D}"/>
              </a:ext>
            </a:extLst>
          </p:cNvPr>
          <p:cNvSpPr>
            <a:spLocks xmlns:a="http://schemas.openxmlformats.org/drawingml/2006/main" noGrp="1"/>
          </p:cNvSpPr>
          <p:nvPr/>
        </p:nvSpPr>
        <p:spPr>
          <a:xfrm xmlns:a="http://schemas.openxmlformats.org/drawingml/2006/main">
            <a:off x="4700016" y="3076956"/>
            <a:ext cx="969264"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COST</a:t>
            </a:r>
            <a:endParaRPr sz="980"/>
          </a:p>
        </p:txBody>
      </p:sp>
      <p:sp>
        <p:nvSpPr>
          <p:cNvPr id="25" name="Shape 23">
            <a:extLst xmlns:a="http://schemas.openxmlformats.org/drawingml/2006/main">
              <a:ext uri="{FF2B5EF4-FFF2-40B4-BE49-F238E27FC236}">
                <a16:creationId xmlns:a16="http://schemas.microsoft.com/office/drawing/2014/main" id="{28305725-2AF4-4796-949E-53793C86812F}"/>
              </a:ext>
            </a:extLst>
          </p:cNvPr>
          <p:cNvSpPr>
            <a:spLocks xmlns:a="http://schemas.openxmlformats.org/drawingml/2006/main" noGrp="1"/>
          </p:cNvSpPr>
          <p:nvPr/>
        </p:nvSpPr>
        <p:spPr>
          <a:xfrm xmlns:a="http://schemas.openxmlformats.org/drawingml/2006/main">
            <a:off x="5769864" y="3035808"/>
            <a:ext cx="987552"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6" name="Text 24">
            <a:extLst xmlns:a="http://schemas.openxmlformats.org/drawingml/2006/main">
              <a:ext uri="{FF2B5EF4-FFF2-40B4-BE49-F238E27FC236}">
                <a16:creationId xmlns:a16="http://schemas.microsoft.com/office/drawing/2014/main" id="{B034A3C5-C753-4F5C-B44A-2FA60ABA1D27}"/>
              </a:ext>
            </a:extLst>
          </p:cNvPr>
          <p:cNvSpPr>
            <a:spLocks xmlns:a="http://schemas.openxmlformats.org/drawingml/2006/main" noGrp="1"/>
          </p:cNvSpPr>
          <p:nvPr/>
        </p:nvSpPr>
        <p:spPr>
          <a:xfrm xmlns:a="http://schemas.openxmlformats.org/drawingml/2006/main">
            <a:off x="5870448" y="3076956"/>
            <a:ext cx="786384"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AVG. CPC</a:t>
            </a:r>
            <a:endParaRPr sz="980"/>
          </a:p>
        </p:txBody>
      </p:sp>
      <p:sp>
        <p:nvSpPr>
          <p:cNvPr id="27" name="Shape 25">
            <a:extLst xmlns:a="http://schemas.openxmlformats.org/drawingml/2006/main">
              <a:ext uri="{FF2B5EF4-FFF2-40B4-BE49-F238E27FC236}">
                <a16:creationId xmlns:a16="http://schemas.microsoft.com/office/drawing/2014/main" id="{B200DD02-7417-4BA3-8095-FE6BE50FE68D}"/>
              </a:ext>
            </a:extLst>
          </p:cNvPr>
          <p:cNvSpPr>
            <a:spLocks xmlns:a="http://schemas.openxmlformats.org/drawingml/2006/main" noGrp="1"/>
          </p:cNvSpPr>
          <p:nvPr/>
        </p:nvSpPr>
        <p:spPr>
          <a:xfrm xmlns:a="http://schemas.openxmlformats.org/drawingml/2006/main">
            <a:off x="786384" y="3456432"/>
            <a:ext cx="5971032" cy="512064"/>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Text 26">
            <a:extLst xmlns:a="http://schemas.openxmlformats.org/drawingml/2006/main">
              <a:ext uri="{FF2B5EF4-FFF2-40B4-BE49-F238E27FC236}">
                <a16:creationId xmlns:a16="http://schemas.microsoft.com/office/drawing/2014/main" id="{BDB1F783-9CC8-40B5-9443-598F85DCC1CD}"/>
              </a:ext>
            </a:extLst>
          </p:cNvPr>
          <p:cNvSpPr>
            <a:spLocks xmlns:a="http://schemas.openxmlformats.org/drawingml/2006/main" noGrp="1"/>
          </p:cNvSpPr>
          <p:nvPr/>
        </p:nvSpPr>
        <p:spPr>
          <a:xfrm xmlns:a="http://schemas.openxmlformats.org/drawingml/2006/main">
            <a:off x="886968" y="3520440"/>
            <a:ext cx="2770632"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boiler engineer jobs</a:t>
            </a:r>
            <a:endParaRPr sz="1015"/>
          </a:p>
        </p:txBody>
      </p:sp>
      <p:sp>
        <p:nvSpPr>
          <p:cNvPr id="29" name="Text 27">
            <a:extLst xmlns:a="http://schemas.openxmlformats.org/drawingml/2006/main">
              <a:ext uri="{FF2B5EF4-FFF2-40B4-BE49-F238E27FC236}">
                <a16:creationId xmlns:a16="http://schemas.microsoft.com/office/drawing/2014/main" id="{ECAAF979-1068-497E-AA9A-060F8D0154E0}"/>
              </a:ext>
            </a:extLst>
          </p:cNvPr>
          <p:cNvSpPr>
            <a:spLocks xmlns:a="http://schemas.openxmlformats.org/drawingml/2006/main" noGrp="1"/>
          </p:cNvSpPr>
          <p:nvPr/>
        </p:nvSpPr>
        <p:spPr>
          <a:xfrm xmlns:a="http://schemas.openxmlformats.org/drawingml/2006/main">
            <a:off x="3858768" y="3520440"/>
            <a:ext cx="64008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300</a:t>
            </a:r>
            <a:endParaRPr sz="1015"/>
          </a:p>
        </p:txBody>
      </p:sp>
      <p:sp>
        <p:nvSpPr>
          <p:cNvPr id="30" name="Text 28">
            <a:extLst xmlns:a="http://schemas.openxmlformats.org/drawingml/2006/main">
              <a:ext uri="{FF2B5EF4-FFF2-40B4-BE49-F238E27FC236}">
                <a16:creationId xmlns:a16="http://schemas.microsoft.com/office/drawing/2014/main" id="{85834D1F-3DFE-48E0-86C1-4450B4382310}"/>
              </a:ext>
            </a:extLst>
          </p:cNvPr>
          <p:cNvSpPr>
            <a:spLocks xmlns:a="http://schemas.openxmlformats.org/drawingml/2006/main" noGrp="1"/>
          </p:cNvSpPr>
          <p:nvPr/>
        </p:nvSpPr>
        <p:spPr>
          <a:xfrm xmlns:a="http://schemas.openxmlformats.org/drawingml/2006/main">
            <a:off x="4700016" y="3520440"/>
            <a:ext cx="969264"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£1,800</a:t>
            </a:r>
            <a:endParaRPr sz="1015"/>
          </a:p>
        </p:txBody>
      </p:sp>
      <p:sp>
        <p:nvSpPr>
          <p:cNvPr id="31" name="Text 29">
            <a:extLst xmlns:a="http://schemas.openxmlformats.org/drawingml/2006/main">
              <a:ext uri="{FF2B5EF4-FFF2-40B4-BE49-F238E27FC236}">
                <a16:creationId xmlns:a16="http://schemas.microsoft.com/office/drawing/2014/main" id="{42A8DB7A-50DF-42D9-867B-D0D100F8AF5D}"/>
              </a:ext>
            </a:extLst>
          </p:cNvPr>
          <p:cNvSpPr>
            <a:spLocks xmlns:a="http://schemas.openxmlformats.org/drawingml/2006/main" noGrp="1"/>
          </p:cNvSpPr>
          <p:nvPr/>
        </p:nvSpPr>
        <p:spPr>
          <a:xfrm xmlns:a="http://schemas.openxmlformats.org/drawingml/2006/main">
            <a:off x="5870448" y="3520440"/>
            <a:ext cx="786384"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£6.00</a:t>
            </a:r>
            <a:endParaRPr sz="1015"/>
          </a:p>
        </p:txBody>
      </p:sp>
      <p:sp>
        <p:nvSpPr>
          <p:cNvPr id="32" name="Shape 30">
            <a:extLst xmlns:a="http://schemas.openxmlformats.org/drawingml/2006/main">
              <a:ext uri="{FF2B5EF4-FFF2-40B4-BE49-F238E27FC236}">
                <a16:creationId xmlns:a16="http://schemas.microsoft.com/office/drawing/2014/main" id="{674E9953-C11C-4F5F-9E43-FB08530C63A6}"/>
              </a:ext>
            </a:extLst>
          </p:cNvPr>
          <p:cNvSpPr>
            <a:spLocks xmlns:a="http://schemas.openxmlformats.org/drawingml/2006/main" noGrp="1"/>
          </p:cNvSpPr>
          <p:nvPr/>
        </p:nvSpPr>
        <p:spPr>
          <a:xfrm xmlns:a="http://schemas.openxmlformats.org/drawingml/2006/main">
            <a:off x="786384" y="3968496"/>
            <a:ext cx="597103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33" name="Shape 31">
            <a:extLst xmlns:a="http://schemas.openxmlformats.org/drawingml/2006/main">
              <a:ext uri="{FF2B5EF4-FFF2-40B4-BE49-F238E27FC236}">
                <a16:creationId xmlns:a16="http://schemas.microsoft.com/office/drawing/2014/main" id="{A1F47245-EB19-4807-8798-40EE36C1515A}"/>
              </a:ext>
            </a:extLst>
          </p:cNvPr>
          <p:cNvSpPr>
            <a:spLocks xmlns:a="http://schemas.openxmlformats.org/drawingml/2006/main" noGrp="1"/>
          </p:cNvSpPr>
          <p:nvPr/>
        </p:nvSpPr>
        <p:spPr>
          <a:xfrm xmlns:a="http://schemas.openxmlformats.org/drawingml/2006/main">
            <a:off x="786384" y="3968496"/>
            <a:ext cx="5971032" cy="51206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34" name="Text 32">
            <a:extLst xmlns:a="http://schemas.openxmlformats.org/drawingml/2006/main">
              <a:ext uri="{FF2B5EF4-FFF2-40B4-BE49-F238E27FC236}">
                <a16:creationId xmlns:a16="http://schemas.microsoft.com/office/drawing/2014/main" id="{7E8A5C88-DC67-49AE-9067-3407487494FF}"/>
              </a:ext>
            </a:extLst>
          </p:cNvPr>
          <p:cNvSpPr>
            <a:spLocks xmlns:a="http://schemas.openxmlformats.org/drawingml/2006/main" noGrp="1"/>
          </p:cNvSpPr>
          <p:nvPr/>
        </p:nvSpPr>
        <p:spPr>
          <a:xfrm xmlns:a="http://schemas.openxmlformats.org/drawingml/2006/main">
            <a:off x="886968" y="4032504"/>
            <a:ext cx="2770632"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gas engineer vacancies</a:t>
            </a:r>
            <a:endParaRPr sz="1015"/>
          </a:p>
        </p:txBody>
      </p:sp>
      <p:sp>
        <p:nvSpPr>
          <p:cNvPr id="35" name="Text 33">
            <a:extLst xmlns:a="http://schemas.openxmlformats.org/drawingml/2006/main">
              <a:ext uri="{FF2B5EF4-FFF2-40B4-BE49-F238E27FC236}">
                <a16:creationId xmlns:a16="http://schemas.microsoft.com/office/drawing/2014/main" id="{546E313E-A716-439C-BE22-7212919346CB}"/>
              </a:ext>
            </a:extLst>
          </p:cNvPr>
          <p:cNvSpPr>
            <a:spLocks xmlns:a="http://schemas.openxmlformats.org/drawingml/2006/main" noGrp="1"/>
          </p:cNvSpPr>
          <p:nvPr/>
        </p:nvSpPr>
        <p:spPr>
          <a:xfrm xmlns:a="http://schemas.openxmlformats.org/drawingml/2006/main">
            <a:off x="4700016" y="4032504"/>
            <a:ext cx="969264"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£1,200</a:t>
            </a:r>
            <a:endParaRPr sz="1015"/>
          </a:p>
        </p:txBody>
      </p:sp>
      <p:sp>
        <p:nvSpPr>
          <p:cNvPr id="36" name="Shape 34">
            <a:extLst xmlns:a="http://schemas.openxmlformats.org/drawingml/2006/main">
              <a:ext uri="{FF2B5EF4-FFF2-40B4-BE49-F238E27FC236}">
                <a16:creationId xmlns:a16="http://schemas.microsoft.com/office/drawing/2014/main" id="{7ADD3031-C1B0-4B46-8D09-3CB488FDDD2B}"/>
              </a:ext>
            </a:extLst>
          </p:cNvPr>
          <p:cNvSpPr>
            <a:spLocks xmlns:a="http://schemas.openxmlformats.org/drawingml/2006/main" noGrp="1"/>
          </p:cNvSpPr>
          <p:nvPr/>
        </p:nvSpPr>
        <p:spPr>
          <a:xfrm xmlns:a="http://schemas.openxmlformats.org/drawingml/2006/main">
            <a:off x="786384" y="4480560"/>
            <a:ext cx="597103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37" name="Shape 35">
            <a:extLst xmlns:a="http://schemas.openxmlformats.org/drawingml/2006/main">
              <a:ext uri="{FF2B5EF4-FFF2-40B4-BE49-F238E27FC236}">
                <a16:creationId xmlns:a16="http://schemas.microsoft.com/office/drawing/2014/main" id="{5BA7324F-56AC-49F7-B7C0-C9CE2E8B4349}"/>
              </a:ext>
            </a:extLst>
          </p:cNvPr>
          <p:cNvSpPr>
            <a:spLocks xmlns:a="http://schemas.openxmlformats.org/drawingml/2006/main" noGrp="1"/>
          </p:cNvSpPr>
          <p:nvPr/>
        </p:nvSpPr>
        <p:spPr>
          <a:xfrm xmlns:a="http://schemas.openxmlformats.org/drawingml/2006/main">
            <a:off x="786384" y="4480560"/>
            <a:ext cx="5971032" cy="512064"/>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38" name="Text 36">
            <a:extLst xmlns:a="http://schemas.openxmlformats.org/drawingml/2006/main">
              <a:ext uri="{FF2B5EF4-FFF2-40B4-BE49-F238E27FC236}">
                <a16:creationId xmlns:a16="http://schemas.microsoft.com/office/drawing/2014/main" id="{A2AF2EAB-1185-4136-81DD-0EA10AB251D1}"/>
              </a:ext>
            </a:extLst>
          </p:cNvPr>
          <p:cNvSpPr>
            <a:spLocks xmlns:a="http://schemas.openxmlformats.org/drawingml/2006/main" noGrp="1"/>
          </p:cNvSpPr>
          <p:nvPr/>
        </p:nvSpPr>
        <p:spPr>
          <a:xfrm xmlns:a="http://schemas.openxmlformats.org/drawingml/2006/main">
            <a:off x="886968" y="4544568"/>
            <a:ext cx="2770632"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boiler engineer salary</a:t>
            </a:r>
            <a:endParaRPr sz="1015"/>
          </a:p>
        </p:txBody>
      </p:sp>
      <p:sp>
        <p:nvSpPr>
          <p:cNvPr id="39" name="Text 37">
            <a:extLst xmlns:a="http://schemas.openxmlformats.org/drawingml/2006/main">
              <a:ext uri="{FF2B5EF4-FFF2-40B4-BE49-F238E27FC236}">
                <a16:creationId xmlns:a16="http://schemas.microsoft.com/office/drawing/2014/main" id="{EA04BEBE-1A9D-40C4-82C3-E561D11D9C1A}"/>
              </a:ext>
            </a:extLst>
          </p:cNvPr>
          <p:cNvSpPr>
            <a:spLocks xmlns:a="http://schemas.openxmlformats.org/drawingml/2006/main" noGrp="1"/>
          </p:cNvSpPr>
          <p:nvPr/>
        </p:nvSpPr>
        <p:spPr>
          <a:xfrm xmlns:a="http://schemas.openxmlformats.org/drawingml/2006/main">
            <a:off x="3858768" y="4544568"/>
            <a:ext cx="64008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100</a:t>
            </a:r>
            <a:endParaRPr sz="1015"/>
          </a:p>
        </p:txBody>
      </p:sp>
      <p:sp>
        <p:nvSpPr>
          <p:cNvPr id="40" name="Text 38">
            <a:extLst xmlns:a="http://schemas.openxmlformats.org/drawingml/2006/main">
              <a:ext uri="{FF2B5EF4-FFF2-40B4-BE49-F238E27FC236}">
                <a16:creationId xmlns:a16="http://schemas.microsoft.com/office/drawing/2014/main" id="{A6C977CA-D5D8-4A35-A7E5-B077BA91D61C}"/>
              </a:ext>
            </a:extLst>
          </p:cNvPr>
          <p:cNvSpPr>
            <a:spLocks xmlns:a="http://schemas.openxmlformats.org/drawingml/2006/main" noGrp="1"/>
          </p:cNvSpPr>
          <p:nvPr/>
        </p:nvSpPr>
        <p:spPr>
          <a:xfrm xmlns:a="http://schemas.openxmlformats.org/drawingml/2006/main">
            <a:off x="4700016" y="4544568"/>
            <a:ext cx="969264"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£600</a:t>
            </a:r>
            <a:endParaRPr sz="1015"/>
          </a:p>
        </p:txBody>
      </p:sp>
      <p:sp>
        <p:nvSpPr>
          <p:cNvPr id="41" name="Text 39">
            <a:extLst xmlns:a="http://schemas.openxmlformats.org/drawingml/2006/main">
              <a:ext uri="{FF2B5EF4-FFF2-40B4-BE49-F238E27FC236}">
                <a16:creationId xmlns:a16="http://schemas.microsoft.com/office/drawing/2014/main" id="{E38C438B-9B72-48AE-8100-423CE42C1157}"/>
              </a:ext>
            </a:extLst>
          </p:cNvPr>
          <p:cNvSpPr>
            <a:spLocks xmlns:a="http://schemas.openxmlformats.org/drawingml/2006/main" noGrp="1"/>
          </p:cNvSpPr>
          <p:nvPr/>
        </p:nvSpPr>
        <p:spPr>
          <a:xfrm xmlns:a="http://schemas.openxmlformats.org/drawingml/2006/main">
            <a:off x="5870448" y="4544568"/>
            <a:ext cx="786384"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£6.00</a:t>
            </a:r>
            <a:endParaRPr sz="1015"/>
          </a:p>
        </p:txBody>
      </p:sp>
      <p:sp>
        <p:nvSpPr>
          <p:cNvPr id="42" name="Shape 40">
            <a:extLst xmlns:a="http://schemas.openxmlformats.org/drawingml/2006/main">
              <a:ext uri="{FF2B5EF4-FFF2-40B4-BE49-F238E27FC236}">
                <a16:creationId xmlns:a16="http://schemas.microsoft.com/office/drawing/2014/main" id="{F49DBE56-A2A6-42B8-8E01-8AC4C41DB9BE}"/>
              </a:ext>
            </a:extLst>
          </p:cNvPr>
          <p:cNvSpPr>
            <a:spLocks xmlns:a="http://schemas.openxmlformats.org/drawingml/2006/main" noGrp="1"/>
          </p:cNvSpPr>
          <p:nvPr/>
        </p:nvSpPr>
        <p:spPr>
          <a:xfrm xmlns:a="http://schemas.openxmlformats.org/drawingml/2006/main">
            <a:off x="786384" y="4992624"/>
            <a:ext cx="597103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pic>
        <p:nvPicPr>
          <p:cNvPr id="93" name="Image 0"/>
          <p:cNvPicPr>
            <a:picLocks xmlns:a="http://schemas.openxmlformats.org/drawingml/2006/main" noChangeAspect="1"/>
          </p:cNvPicPr>
          <p:nvPr/>
        </p:nvPicPr>
        <p:blipFill>
          <a:blip xmlns:r="http://schemas.openxmlformats.org/officeDocument/2006/relationships" xmlns:a="http://schemas.openxmlformats.org/drawingml/2006/main" r:embed="R35238b3e9f3c4f79"/>
          <a:stretch xmlns:a="http://schemas.openxmlformats.org/drawingml/2006/main">
            <a:fillRect l="0" t="0" r="0" b="0"/>
          </a:stretch>
        </p:blipFill>
        <p:spPr>
          <a:xfrm xmlns:a="http://schemas.openxmlformats.org/drawingml/2006/main">
            <a:off x="3955923" y="4096512"/>
            <a:ext cx="363474" cy="256032"/>
          </a:xfrm>
          <a:prstGeom xmlns:a="http://schemas.openxmlformats.org/drawingml/2006/main" prst="rect">
            <a:avLst/>
          </a:prstGeom>
        </p:spPr>
      </p:pic>
      <p:pic>
        <p:nvPicPr>
          <p:cNvPr id="94" name="Image 1"/>
          <p:cNvPicPr>
            <a:picLocks xmlns:a="http://schemas.openxmlformats.org/drawingml/2006/main" noChangeAspect="1"/>
          </p:cNvPicPr>
          <p:nvPr/>
        </p:nvPicPr>
        <p:blipFill>
          <a:blip xmlns:r="http://schemas.openxmlformats.org/officeDocument/2006/relationships" xmlns:a="http://schemas.openxmlformats.org/drawingml/2006/main" r:embed="Rc40a40c6f5ab4136"/>
          <a:stretch xmlns:a="http://schemas.openxmlformats.org/drawingml/2006/main">
            <a:fillRect l="0" t="0" r="0" b="0"/>
          </a:stretch>
        </p:blipFill>
        <p:spPr>
          <a:xfrm xmlns:a="http://schemas.openxmlformats.org/drawingml/2006/main">
            <a:off x="5955030" y="4096512"/>
            <a:ext cx="489204" cy="256032"/>
          </a:xfrm>
          <a:prstGeom xmlns:a="http://schemas.openxmlformats.org/drawingml/2006/main" prst="rect">
            <a:avLst/>
          </a:prstGeom>
        </p:spPr>
      </p:pic>
      <p:sp>
        <p:nvSpPr>
          <p:cNvPr id="45" name="Text 41">
            <a:extLst xmlns:a="http://schemas.openxmlformats.org/drawingml/2006/main">
              <a:ext uri="{FF2B5EF4-FFF2-40B4-BE49-F238E27FC236}">
                <a16:creationId xmlns:a16="http://schemas.microsoft.com/office/drawing/2014/main" id="{F6C3CAF5-5160-4750-9D0F-C2B9B79D2F9F}"/>
              </a:ext>
            </a:extLst>
          </p:cNvPr>
          <p:cNvSpPr>
            <a:spLocks xmlns:a="http://schemas.openxmlformats.org/drawingml/2006/main" noGrp="1"/>
          </p:cNvSpPr>
          <p:nvPr/>
        </p:nvSpPr>
        <p:spPr>
          <a:xfrm xmlns:a="http://schemas.openxmlformats.org/drawingml/2006/main">
            <a:off x="786384" y="5184648"/>
            <a:ext cx="5980176" cy="2103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0B0B0D"/>
                </a:solidFill>
                <a:latin typeface="Inter"/>
                <a:ea typeface="Inter"/>
                <a:cs typeface="Inter"/>
              </a:rPr>
              <a:t>0 selected enquiry actions across these three rows</a:t>
            </a:r>
            <a:endParaRPr sz="1200"/>
          </a:p>
        </p:txBody>
      </p:sp>
      <p:sp>
        <p:nvSpPr>
          <p:cNvPr id="46" name="Text 42">
            <a:extLst xmlns:a="http://schemas.openxmlformats.org/drawingml/2006/main">
              <a:ext uri="{FF2B5EF4-FFF2-40B4-BE49-F238E27FC236}">
                <a16:creationId xmlns:a16="http://schemas.microsoft.com/office/drawing/2014/main" id="{625A13B5-8704-47B5-A942-487192B2E0AB}"/>
              </a:ext>
            </a:extLst>
          </p:cNvPr>
          <p:cNvSpPr>
            <a:spLocks xmlns:a="http://schemas.openxmlformats.org/drawingml/2006/main" noGrp="1"/>
          </p:cNvSpPr>
          <p:nvPr/>
        </p:nvSpPr>
        <p:spPr>
          <a:xfrm xmlns:a="http://schemas.openxmlformats.org/drawingml/2006/main">
            <a:off x="7342632" y="2386584"/>
            <a:ext cx="4242816"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OBSERVED</a:t>
            </a:r>
            <a:endParaRPr sz="920"/>
          </a:p>
        </p:txBody>
      </p:sp>
      <p:sp>
        <p:nvSpPr>
          <p:cNvPr id="47" name="Text 43">
            <a:extLst xmlns:a="http://schemas.openxmlformats.org/drawingml/2006/main">
              <a:ext uri="{FF2B5EF4-FFF2-40B4-BE49-F238E27FC236}">
                <a16:creationId xmlns:a16="http://schemas.microsoft.com/office/drawing/2014/main" id="{B661E643-9562-4C54-BD97-271724788FDC}"/>
              </a:ext>
            </a:extLst>
          </p:cNvPr>
          <p:cNvSpPr>
            <a:spLocks xmlns:a="http://schemas.openxmlformats.org/drawingml/2006/main" noGrp="1"/>
          </p:cNvSpPr>
          <p:nvPr/>
        </p:nvSpPr>
        <p:spPr>
          <a:xfrm xmlns:a="http://schemas.openxmlformats.org/drawingml/2006/main">
            <a:off x="7342632" y="2679192"/>
            <a:ext cx="4178808" cy="48463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350" b="1">
                <a:solidFill>
                  <a:srgbClr val="0B0B0D"/>
                </a:solidFill>
                <a:latin typeface="Inter"/>
                <a:ea typeface="Inter"/>
                <a:cs typeface="Inter"/>
              </a:rPr>
              <a:t>Recruitment searches reached campaigns promoting booked boiler repairs.</a:t>
            </a:r>
            <a:endParaRPr sz="1350"/>
          </a:p>
        </p:txBody>
      </p:sp>
      <p:sp>
        <p:nvSpPr>
          <p:cNvPr id="48" name="Text 44">
            <a:extLst xmlns:a="http://schemas.openxmlformats.org/drawingml/2006/main">
              <a:ext uri="{FF2B5EF4-FFF2-40B4-BE49-F238E27FC236}">
                <a16:creationId xmlns:a16="http://schemas.microsoft.com/office/drawing/2014/main" id="{00E552B1-A9CF-465C-A50E-B410F600D137}"/>
              </a:ext>
            </a:extLst>
          </p:cNvPr>
          <p:cNvSpPr>
            <a:spLocks xmlns:a="http://schemas.openxmlformats.org/drawingml/2006/main" noGrp="1"/>
          </p:cNvSpPr>
          <p:nvPr/>
        </p:nvSpPr>
        <p:spPr>
          <a:xfrm xmlns:a="http://schemas.openxmlformats.org/drawingml/2006/main">
            <a:off x="7342632" y="3246120"/>
            <a:ext cx="4242816"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WHY IT MATTERS</a:t>
            </a:r>
            <a:endParaRPr sz="920"/>
          </a:p>
        </p:txBody>
      </p:sp>
      <p:sp>
        <p:nvSpPr>
          <p:cNvPr id="49" name="Text 45">
            <a:extLst xmlns:a="http://schemas.openxmlformats.org/drawingml/2006/main">
              <a:ext uri="{FF2B5EF4-FFF2-40B4-BE49-F238E27FC236}">
                <a16:creationId xmlns:a16="http://schemas.microsoft.com/office/drawing/2014/main" id="{0027A897-F551-43B2-996D-735FCB7E92EA}"/>
              </a:ext>
            </a:extLst>
          </p:cNvPr>
          <p:cNvSpPr>
            <a:spLocks xmlns:a="http://schemas.openxmlformats.org/drawingml/2006/main" noGrp="1"/>
          </p:cNvSpPr>
          <p:nvPr/>
        </p:nvSpPr>
        <p:spPr>
          <a:xfrm xmlns:a="http://schemas.openxmlformats.org/drawingml/2006/main">
            <a:off x="7342632" y="3538728"/>
            <a:ext cx="4178808" cy="48463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350">
                <a:solidFill>
                  <a:srgbClr val="0B0B0D"/>
                </a:solidFill>
                <a:latin typeface="Inter"/>
                <a:ea typeface="Inter"/>
                <a:cs typeface="Inter"/>
              </a:rPr>
              <a:t>The jobs/training negative list is not attached to General or Servicing.</a:t>
            </a:r>
            <a:endParaRPr sz="1350"/>
          </a:p>
        </p:txBody>
      </p:sp>
      <p:sp>
        <p:nvSpPr>
          <p:cNvPr id="50" name="Text 46">
            <a:extLst xmlns:a="http://schemas.openxmlformats.org/drawingml/2006/main">
              <a:ext uri="{FF2B5EF4-FFF2-40B4-BE49-F238E27FC236}">
                <a16:creationId xmlns:a16="http://schemas.microsoft.com/office/drawing/2014/main" id="{A6B68A06-9429-4229-A701-1424C5D17DFD}"/>
              </a:ext>
            </a:extLst>
          </p:cNvPr>
          <p:cNvSpPr>
            <a:spLocks xmlns:a="http://schemas.openxmlformats.org/drawingml/2006/main" noGrp="1"/>
          </p:cNvSpPr>
          <p:nvPr/>
        </p:nvSpPr>
        <p:spPr>
          <a:xfrm xmlns:a="http://schemas.openxmlformats.org/drawingml/2006/main">
            <a:off x="7342632" y="4105656"/>
            <a:ext cx="4242816"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RECOMMENDED ACTION</a:t>
            </a:r>
            <a:endParaRPr sz="920"/>
          </a:p>
        </p:txBody>
      </p:sp>
      <p:sp>
        <p:nvSpPr>
          <p:cNvPr id="51" name="Text 47">
            <a:extLst xmlns:a="http://schemas.openxmlformats.org/drawingml/2006/main">
              <a:ext uri="{FF2B5EF4-FFF2-40B4-BE49-F238E27FC236}">
                <a16:creationId xmlns:a16="http://schemas.microsoft.com/office/drawing/2014/main" id="{74B6EA5E-7150-48F1-9CD7-60EC2838D639}"/>
              </a:ext>
            </a:extLst>
          </p:cNvPr>
          <p:cNvSpPr>
            <a:spLocks xmlns:a="http://schemas.openxmlformats.org/drawingml/2006/main" noGrp="1"/>
          </p:cNvSpPr>
          <p:nvPr/>
        </p:nvSpPr>
        <p:spPr>
          <a:xfrm xmlns:a="http://schemas.openxmlformats.org/drawingml/2006/main">
            <a:off x="7342632" y="4398264"/>
            <a:ext cx="4178808" cy="48463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350">
                <a:solidFill>
                  <a:srgbClr val="0B0B0D"/>
                </a:solidFill>
                <a:latin typeface="Inter"/>
                <a:ea typeface="Inter"/>
                <a:cs typeface="Inter"/>
              </a:rPr>
              <a:t>Review conflicts, attach the list and inspect recurring search variants.</a:t>
            </a:r>
            <a:endParaRPr sz="1350"/>
          </a:p>
        </p:txBody>
      </p:sp>
      <p:sp>
        <p:nvSpPr>
          <p:cNvPr id="52" name="Text 48">
            <a:extLst xmlns:a="http://schemas.openxmlformats.org/drawingml/2006/main">
              <a:ext uri="{FF2B5EF4-FFF2-40B4-BE49-F238E27FC236}">
                <a16:creationId xmlns:a16="http://schemas.microsoft.com/office/drawing/2014/main" id="{B9B2A1A4-DD15-4845-998B-E980A453AF76}"/>
              </a:ext>
            </a:extLst>
          </p:cNvPr>
          <p:cNvSpPr>
            <a:spLocks xmlns:a="http://schemas.openxmlformats.org/drawingml/2006/main" noGrp="1"/>
          </p:cNvSpPr>
          <p:nvPr/>
        </p:nvSpPr>
        <p:spPr>
          <a:xfrm xmlns:a="http://schemas.openxmlformats.org/drawingml/2006/main">
            <a:off x="7342632" y="4965192"/>
            <a:ext cx="4242816"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VALIDATION</a:t>
            </a:r>
            <a:endParaRPr sz="920"/>
          </a:p>
        </p:txBody>
      </p:sp>
      <p:sp>
        <p:nvSpPr>
          <p:cNvPr id="53" name="Text 49">
            <a:extLst xmlns:a="http://schemas.openxmlformats.org/drawingml/2006/main">
              <a:ext uri="{FF2B5EF4-FFF2-40B4-BE49-F238E27FC236}">
                <a16:creationId xmlns:a16="http://schemas.microsoft.com/office/drawing/2014/main" id="{99735513-AA57-49D4-A57C-821FE87DA2A8}"/>
              </a:ext>
            </a:extLst>
          </p:cNvPr>
          <p:cNvSpPr>
            <a:spLocks xmlns:a="http://schemas.openxmlformats.org/drawingml/2006/main" noGrp="1"/>
          </p:cNvSpPr>
          <p:nvPr/>
        </p:nvSpPr>
        <p:spPr>
          <a:xfrm xmlns:a="http://schemas.openxmlformats.org/drawingml/2006/main">
            <a:off x="7342632" y="5257800"/>
            <a:ext cx="4178808" cy="48463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350">
                <a:solidFill>
                  <a:srgbClr val="0B0B0D"/>
                </a:solidFill>
                <a:latin typeface="Inter"/>
                <a:ea typeface="Inter"/>
                <a:cs typeface="Inter"/>
              </a:rPr>
              <a:t>Recheck list associations, query cost and selected enquiry volume.</a:t>
            </a:r>
            <a:endParaRPr sz="1350"/>
          </a:p>
        </p:txBody>
      </p:sp>
      <p:sp>
        <p:nvSpPr>
          <p:cNvPr id="54" name="Shape 50">
            <a:extLst xmlns:a="http://schemas.openxmlformats.org/drawingml/2006/main">
              <a:ext uri="{FF2B5EF4-FFF2-40B4-BE49-F238E27FC236}">
                <a16:creationId xmlns:a16="http://schemas.microsoft.com/office/drawing/2014/main" id="{AF533981-E709-4676-8CBD-0F95FCF4E766}"/>
              </a:ext>
            </a:extLst>
          </p:cNvPr>
          <p:cNvSpPr>
            <a:spLocks xmlns:a="http://schemas.openxmlformats.org/drawingml/2006/main" noGrp="1"/>
          </p:cNvSpPr>
          <p:nvPr/>
        </p:nvSpPr>
        <p:spPr>
          <a:xfrm xmlns:a="http://schemas.openxmlformats.org/drawingml/2006/main">
            <a:off x="548640" y="5824728"/>
            <a:ext cx="11094720" cy="35661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55" name="Text 51">
            <a:extLst xmlns:a="http://schemas.openxmlformats.org/drawingml/2006/main">
              <a:ext uri="{FF2B5EF4-FFF2-40B4-BE49-F238E27FC236}">
                <a16:creationId xmlns:a16="http://schemas.microsoft.com/office/drawing/2014/main" id="{5C21F78E-A88A-4436-9EAB-AB924F8D7653}"/>
              </a:ext>
            </a:extLst>
          </p:cNvPr>
          <p:cNvSpPr>
            <a:spLocks xmlns:a="http://schemas.openxmlformats.org/drawingml/2006/main" noGrp="1"/>
          </p:cNvSpPr>
          <p:nvPr/>
        </p:nvSpPr>
        <p:spPr>
          <a:xfrm xmlns:a="http://schemas.openxmlformats.org/drawingml/2006/main">
            <a:off x="676656" y="5865876"/>
            <a:ext cx="1083868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10">
                <a:solidFill>
                  <a:srgbClr val="50504D"/>
                </a:solidFill>
                <a:latin typeface="Inter"/>
                <a:ea typeface="Inter"/>
                <a:cs typeface="Inter"/>
              </a:rPr>
              <a:t>The blurs are a privacy-style demonstration. All values, client details and findings in this report are invented.</a:t>
            </a:r>
            <a:endParaRPr sz="1010"/>
          </a:p>
        </p:txBody>
      </p:sp>
      <p:pic>
        <p:nvPicPr>
          <p:cNvPr id="106" name=""/>
          <p:cNvPicPr>
            <a:picLocks xmlns:a="http://schemas.openxmlformats.org/drawingml/2006/main" noChangeAspect="1"/>
          </p:cNvPicPr>
          <p:nvPr/>
        </p:nvPicPr>
        <p:blipFill>
          <a:blip xmlns:r="http://schemas.openxmlformats.org/officeDocument/2006/relationships" xmlns:a="http://schemas.openxmlformats.org/drawingml/2006/main" r:embed="Rea8282df7c55442d">
            <a:extLst>
              <a:ext uri="{96DAC541-7B7A-43D3-8B79-37D633B846F1}">
                <asvg:svgBlip xmlns:asvg="http://schemas.microsoft.com/office/drawing/2016/SVG/main" r:embed="Rf779cf140d004d4b"/>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59" name="Zbang">
            <a:extLst xmlns:a="http://schemas.openxmlformats.org/drawingml/2006/main">
              <a:ext uri="{FF2B5EF4-FFF2-40B4-BE49-F238E27FC236}">
                <a16:creationId xmlns:a16="http://schemas.microsoft.com/office/drawing/2014/main" id="{3A011679-81C8-405A-B752-BC2568ED5AA1}"/>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60" name="FINDING F03 / E01 - SAMPLE EVIDENCE">
            <a:extLst xmlns:a="http://schemas.openxmlformats.org/drawingml/2006/main">
              <a:ext uri="{FF2B5EF4-FFF2-40B4-BE49-F238E27FC236}">
                <a16:creationId xmlns:a16="http://schemas.microsoft.com/office/drawing/2014/main" id="{E9940DA1-1A5D-4153-AB09-2BDF31606D77}"/>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FINDING F03 / E01 - SAMPLE EVIDENCE</a:t>
            </a:r>
          </a:p>
        </p:txBody>
      </p:sp>
      <p:sp>
        <p:nvSpPr>
          <p:cNvPr id="61" name="">
            <a:extLst xmlns:a="http://schemas.openxmlformats.org/drawingml/2006/main">
              <a:ext uri="{FF2B5EF4-FFF2-40B4-BE49-F238E27FC236}">
                <a16:creationId xmlns:a16="http://schemas.microsoft.com/office/drawing/2014/main" id="{2BFCC7F3-F031-4B87-A006-F548904F1779}"/>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62" name="">
            <a:extLst xmlns:a="http://schemas.openxmlformats.org/drawingml/2006/main">
              <a:ext uri="{FF2B5EF4-FFF2-40B4-BE49-F238E27FC236}">
                <a16:creationId xmlns:a16="http://schemas.microsoft.com/office/drawing/2014/main" id="{97CCD26F-6486-4121-B7E1-3AAFC4B0FEA1}"/>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3" name="EXAMPLE BOILER CO. · FICTIONAL DATA · 1 MAY–31 JUL 2026">
            <a:extLst xmlns:a="http://schemas.openxmlformats.org/drawingml/2006/main">
              <a:ext uri="{FF2B5EF4-FFF2-40B4-BE49-F238E27FC236}">
                <a16:creationId xmlns:a16="http://schemas.microsoft.com/office/drawing/2014/main" id="{A287771D-6BB4-48B1-ADBC-45CF25A1EDC8}"/>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64" name="10">
            <a:extLst xmlns:a="http://schemas.openxmlformats.org/drawingml/2006/main">
              <a:ext uri="{FF2B5EF4-FFF2-40B4-BE49-F238E27FC236}">
                <a16:creationId xmlns:a16="http://schemas.microsoft.com/office/drawing/2014/main" id="{E6A062B1-2AD3-4CD8-BCB3-B8A6AB719648}"/>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10</a:t>
            </a:r>
          </a:p>
        </p:txBody>
      </p:sp>
    </p:spTree>
    <p:extLst>
      <p:ext uri="{BB962C8B-B14F-4D97-AF65-F5344CB8AC3E}">
        <p14:creationId xmlns:p14="http://schemas.microsoft.com/office/powerpoint/2010/main" val="115762672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97942eb9ca494775">
            <a:extLst>
              <a:ext uri="{96DAC541-7B7A-43D3-8B79-37D633B846F1}">
                <asvg:svgBlip xmlns:asvg="http://schemas.microsoft.com/office/drawing/2016/SVG/main" r:embed="R02a7787ed959457f"/>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FC4C3EE3-78C7-4CBF-8B8D-68D3DD85EE1B}"/>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AREA 03 / 08 - BIDDING &amp; BUDGET">
            <a:extLst xmlns:a="http://schemas.openxmlformats.org/drawingml/2006/main">
              <a:ext uri="{FF2B5EF4-FFF2-40B4-BE49-F238E27FC236}">
                <a16:creationId xmlns:a16="http://schemas.microsoft.com/office/drawing/2014/main" id="{40296D2E-A7A2-4E1E-B2B5-437D969C30B2}"/>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AREA 03 / 08 - BIDDING &amp; BUDGET</a:t>
            </a:r>
          </a:p>
        </p:txBody>
      </p:sp>
      <p:sp>
        <p:nvSpPr>
          <p:cNvPr id="4" name="">
            <a:extLst xmlns:a="http://schemas.openxmlformats.org/drawingml/2006/main">
              <a:ext uri="{FF2B5EF4-FFF2-40B4-BE49-F238E27FC236}">
                <a16:creationId xmlns:a16="http://schemas.microsoft.com/office/drawing/2014/main" id="{D5CF08FD-F5F5-454D-BC3B-C761FCFD1686}"/>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720B4260-9730-4B57-8708-47F4090C0E2F}"/>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B00296F4-B777-4135-8363-AF1FAC87040C}"/>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11">
            <a:extLst xmlns:a="http://schemas.openxmlformats.org/drawingml/2006/main">
              <a:ext uri="{FF2B5EF4-FFF2-40B4-BE49-F238E27FC236}">
                <a16:creationId xmlns:a16="http://schemas.microsoft.com/office/drawing/2014/main" id="{3566C617-7328-4ED6-9515-8AE69565F7D2}"/>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11</a:t>
            </a:r>
          </a:p>
        </p:txBody>
      </p:sp>
      <p:sp>
        <p:nvSpPr>
          <p:cNvPr id="8" name="Bidding &amp; budget">
            <a:extLst xmlns:a="http://schemas.openxmlformats.org/drawingml/2006/main">
              <a:ext uri="{FF2B5EF4-FFF2-40B4-BE49-F238E27FC236}">
                <a16:creationId xmlns:a16="http://schemas.microsoft.com/office/drawing/2014/main" id="{D123340F-548D-4275-8303-474236966E8A}"/>
              </a:ext>
            </a:extLst>
          </p:cNvPr>
          <p:cNvSpPr>
            <a:spLocks xmlns:a="http://schemas.openxmlformats.org/drawingml/2006/main" noGrp="1"/>
          </p:cNvSpPr>
          <p:nvPr/>
        </p:nvSpPr>
        <p:spPr>
          <a:xfrm xmlns:a="http://schemas.openxmlformats.org/drawingml/2006/main">
            <a:off x="552450" y="1104900"/>
            <a:ext cx="11087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300" b="1">
                <a:solidFill>
                  <a:srgbClr val="0B0B0D"/>
                </a:solidFill>
                <a:latin typeface="Inter"/>
                <a:ea typeface="Inter"/>
                <a:cs typeface="Inter"/>
              </a:defRPr>
            </a:pPr>
            <a:r>
              <a:rPr sz="3300" b="1">
                <a:solidFill>
                  <a:srgbClr val="0B0B0D"/>
                </a:solidFill>
                <a:latin typeface="Inter"/>
                <a:ea typeface="Inter"/>
                <a:cs typeface="Inter"/>
              </a:rPr>
              <a:t>Bidding &amp; budget</a:t>
            </a:r>
          </a:p>
        </p:txBody>
      </p:sp>
      <p:sp>
        <p:nvSpPr>
          <p:cNvPr id="9" name="Fix the goal before changing the budget.">
            <a:extLst xmlns:a="http://schemas.openxmlformats.org/drawingml/2006/main">
              <a:ext uri="{FF2B5EF4-FFF2-40B4-BE49-F238E27FC236}">
                <a16:creationId xmlns:a16="http://schemas.microsoft.com/office/drawing/2014/main" id="{9BB0F0FC-FD58-4176-B015-028C79B7D322}"/>
              </a:ext>
            </a:extLst>
          </p:cNvPr>
          <p:cNvSpPr>
            <a:spLocks xmlns:a="http://schemas.openxmlformats.org/drawingml/2006/main" noGrp="1"/>
          </p:cNvSpPr>
          <p:nvPr/>
        </p:nvSpPr>
        <p:spPr>
          <a:xfrm xmlns:a="http://schemas.openxmlformats.org/drawingml/2006/main">
            <a:off x="552450" y="1943100"/>
            <a:ext cx="110871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0504D"/>
                </a:solidFill>
                <a:latin typeface="Inter"/>
                <a:ea typeface="Inter"/>
                <a:cs typeface="Inter"/>
              </a:defRPr>
            </a:pPr>
            <a:r>
              <a:rPr sz="1875" b="0">
                <a:solidFill>
                  <a:srgbClr val="50504D"/>
                </a:solidFill>
                <a:latin typeface="Inter"/>
                <a:ea typeface="Inter"/>
                <a:cs typeface="Inter"/>
              </a:rPr>
              <a:t>Fix the goal before changing the budget.</a:t>
            </a:r>
          </a:p>
        </p:txBody>
      </p:sp>
      <p:sp>
        <p:nvSpPr>
          <p:cNvPr id="10" name="03.1">
            <a:extLst xmlns:a="http://schemas.openxmlformats.org/drawingml/2006/main">
              <a:ext uri="{FF2B5EF4-FFF2-40B4-BE49-F238E27FC236}">
                <a16:creationId xmlns:a16="http://schemas.microsoft.com/office/drawing/2014/main" id="{45A5E2FA-AD9F-490E-B967-4F1F4008AE8A}"/>
              </a:ext>
            </a:extLst>
          </p:cNvPr>
          <p:cNvSpPr>
            <a:spLocks xmlns:a="http://schemas.openxmlformats.org/drawingml/2006/main" noGrp="1"/>
          </p:cNvSpPr>
          <p:nvPr/>
        </p:nvSpPr>
        <p:spPr>
          <a:xfrm xmlns:a="http://schemas.openxmlformats.org/drawingml/2006/main">
            <a:off x="552450" y="26479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03.1</a:t>
            </a:r>
          </a:p>
        </p:txBody>
      </p:sp>
      <p:sp>
        <p:nvSpPr>
          <p:cNvPr id="11" name="Strategy &amp; goal alignment">
            <a:extLst xmlns:a="http://schemas.openxmlformats.org/drawingml/2006/main">
              <a:ext uri="{FF2B5EF4-FFF2-40B4-BE49-F238E27FC236}">
                <a16:creationId xmlns:a16="http://schemas.microsoft.com/office/drawing/2014/main" id="{783B20A6-94BE-4C0E-9C98-506121F15E59}"/>
              </a:ext>
            </a:extLst>
          </p:cNvPr>
          <p:cNvSpPr>
            <a:spLocks xmlns:a="http://schemas.openxmlformats.org/drawingml/2006/main" noGrp="1"/>
          </p:cNvSpPr>
          <p:nvPr/>
        </p:nvSpPr>
        <p:spPr>
          <a:xfrm xmlns:a="http://schemas.openxmlformats.org/drawingml/2006/main">
            <a:off x="1323975" y="26479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Strategy &amp; goal alignment</a:t>
            </a:r>
          </a:p>
        </p:txBody>
      </p:sp>
      <p:sp>
        <p:nvSpPr>
          <p:cNvPr id="12" name="Map each strategy to selected goals; compare like-for-like target">
            <a:extLst xmlns:a="http://schemas.openxmlformats.org/drawingml/2006/main">
              <a:ext uri="{FF2B5EF4-FFF2-40B4-BE49-F238E27FC236}">
                <a16:creationId xmlns:a16="http://schemas.microsoft.com/office/drawing/2014/main" id="{FC3F0E92-8070-4515-A1B5-26D6DBEBBBE2}"/>
              </a:ext>
            </a:extLst>
          </p:cNvPr>
          <p:cNvSpPr>
            <a:spLocks xmlns:a="http://schemas.openxmlformats.org/drawingml/2006/main" noGrp="1"/>
          </p:cNvSpPr>
          <p:nvPr/>
        </p:nvSpPr>
        <p:spPr>
          <a:xfrm xmlns:a="http://schemas.openxmlformats.org/drawingml/2006/main">
            <a:off x="1323975" y="29718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Map each strategy to selected goals; compare like-for-like targets.</a:t>
            </a:r>
          </a:p>
        </p:txBody>
      </p:sp>
      <p:sp>
        <p:nvSpPr>
          <p:cNvPr id="13" name="03.2">
            <a:extLst xmlns:a="http://schemas.openxmlformats.org/drawingml/2006/main">
              <a:ext uri="{FF2B5EF4-FFF2-40B4-BE49-F238E27FC236}">
                <a16:creationId xmlns:a16="http://schemas.microsoft.com/office/drawing/2014/main" id="{698C4A01-1167-4848-9E77-97DE04AB7B00}"/>
              </a:ext>
            </a:extLst>
          </p:cNvPr>
          <p:cNvSpPr>
            <a:spLocks xmlns:a="http://schemas.openxmlformats.org/drawingml/2006/main" noGrp="1"/>
          </p:cNvSpPr>
          <p:nvPr/>
        </p:nvSpPr>
        <p:spPr>
          <a:xfrm xmlns:a="http://schemas.openxmlformats.org/drawingml/2006/main">
            <a:off x="552450" y="34480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03.2</a:t>
            </a:r>
          </a:p>
        </p:txBody>
      </p:sp>
      <p:sp>
        <p:nvSpPr>
          <p:cNvPr id="14" name="Allocation &amp; pacing">
            <a:extLst xmlns:a="http://schemas.openxmlformats.org/drawingml/2006/main">
              <a:ext uri="{FF2B5EF4-FFF2-40B4-BE49-F238E27FC236}">
                <a16:creationId xmlns:a16="http://schemas.microsoft.com/office/drawing/2014/main" id="{D6816906-D6DA-4E8E-B5F5-DAFCFC8A4223}"/>
              </a:ext>
            </a:extLst>
          </p:cNvPr>
          <p:cNvSpPr>
            <a:spLocks xmlns:a="http://schemas.openxmlformats.org/drawingml/2006/main" noGrp="1"/>
          </p:cNvSpPr>
          <p:nvPr/>
        </p:nvSpPr>
        <p:spPr>
          <a:xfrm xmlns:a="http://schemas.openxmlformats.org/drawingml/2006/main">
            <a:off x="1323975" y="34480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Allocation &amp; pacing</a:t>
            </a:r>
          </a:p>
        </p:txBody>
      </p:sp>
      <p:sp>
        <p:nvSpPr>
          <p:cNvPr id="15" name="Reconcile spend and shared budgets; separate brand and non-brand.">
            <a:extLst xmlns:a="http://schemas.openxmlformats.org/drawingml/2006/main">
              <a:ext uri="{FF2B5EF4-FFF2-40B4-BE49-F238E27FC236}">
                <a16:creationId xmlns:a16="http://schemas.microsoft.com/office/drawing/2014/main" id="{FA1CF6D6-EE5F-49A5-9034-95D46E43D597}"/>
              </a:ext>
            </a:extLst>
          </p:cNvPr>
          <p:cNvSpPr>
            <a:spLocks xmlns:a="http://schemas.openxmlformats.org/drawingml/2006/main" noGrp="1"/>
          </p:cNvSpPr>
          <p:nvPr/>
        </p:nvSpPr>
        <p:spPr>
          <a:xfrm xmlns:a="http://schemas.openxmlformats.org/drawingml/2006/main">
            <a:off x="1323975" y="37719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Reconcile spend and shared budgets; separate brand and non-brand.</a:t>
            </a:r>
          </a:p>
        </p:txBody>
      </p:sp>
      <p:sp>
        <p:nvSpPr>
          <p:cNvPr id="16" name="03.3">
            <a:extLst xmlns:a="http://schemas.openxmlformats.org/drawingml/2006/main">
              <a:ext uri="{FF2B5EF4-FFF2-40B4-BE49-F238E27FC236}">
                <a16:creationId xmlns:a16="http://schemas.microsoft.com/office/drawing/2014/main" id="{09DCEBA2-15E0-45E5-9DD2-CF203CF834EF}"/>
              </a:ext>
            </a:extLst>
          </p:cNvPr>
          <p:cNvSpPr>
            <a:spLocks xmlns:a="http://schemas.openxmlformats.org/drawingml/2006/main" noGrp="1"/>
          </p:cNvSpPr>
          <p:nvPr/>
        </p:nvSpPr>
        <p:spPr>
          <a:xfrm xmlns:a="http://schemas.openxmlformats.org/drawingml/2006/main">
            <a:off x="552450" y="42481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03.3</a:t>
            </a:r>
          </a:p>
        </p:txBody>
      </p:sp>
      <p:sp>
        <p:nvSpPr>
          <p:cNvPr id="17" name="Constraints &amp; controls">
            <a:extLst xmlns:a="http://schemas.openxmlformats.org/drawingml/2006/main">
              <a:ext uri="{FF2B5EF4-FFF2-40B4-BE49-F238E27FC236}">
                <a16:creationId xmlns:a16="http://schemas.microsoft.com/office/drawing/2014/main" id="{49A5B5A8-5FE3-45F0-9CFC-D1D6F18ABAA6}"/>
              </a:ext>
            </a:extLst>
          </p:cNvPr>
          <p:cNvSpPr>
            <a:spLocks xmlns:a="http://schemas.openxmlformats.org/drawingml/2006/main" noGrp="1"/>
          </p:cNvSpPr>
          <p:nvPr/>
        </p:nvSpPr>
        <p:spPr>
          <a:xfrm xmlns:a="http://schemas.openxmlformats.org/drawingml/2006/main">
            <a:off x="1323975" y="42481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Constraints &amp; controls</a:t>
            </a:r>
          </a:p>
        </p:txBody>
      </p:sp>
      <p:sp>
        <p:nvSpPr>
          <p:cNvPr id="18" name="Review lost impression share; check bid-adjustment compatibility.">
            <a:extLst xmlns:a="http://schemas.openxmlformats.org/drawingml/2006/main">
              <a:ext uri="{FF2B5EF4-FFF2-40B4-BE49-F238E27FC236}">
                <a16:creationId xmlns:a16="http://schemas.microsoft.com/office/drawing/2014/main" id="{8AD10FB9-AB7F-4906-8F6C-41D51AC1CCDA}"/>
              </a:ext>
            </a:extLst>
          </p:cNvPr>
          <p:cNvSpPr>
            <a:spLocks xmlns:a="http://schemas.openxmlformats.org/drawingml/2006/main" noGrp="1"/>
          </p:cNvSpPr>
          <p:nvPr/>
        </p:nvSpPr>
        <p:spPr>
          <a:xfrm xmlns:a="http://schemas.openxmlformats.org/drawingml/2006/main">
            <a:off x="1323975" y="45720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Review lost impression share; check bid-adjustment compatibility.</a:t>
            </a:r>
          </a:p>
        </p:txBody>
      </p:sp>
      <p:sp>
        <p:nvSpPr>
          <p:cNvPr id="19" name="03.4">
            <a:extLst xmlns:a="http://schemas.openxmlformats.org/drawingml/2006/main">
              <a:ext uri="{FF2B5EF4-FFF2-40B4-BE49-F238E27FC236}">
                <a16:creationId xmlns:a16="http://schemas.microsoft.com/office/drawing/2014/main" id="{FE06C456-553D-4E8B-8BF9-CA9316FCF821}"/>
              </a:ext>
            </a:extLst>
          </p:cNvPr>
          <p:cNvSpPr>
            <a:spLocks xmlns:a="http://schemas.openxmlformats.org/drawingml/2006/main" noGrp="1"/>
          </p:cNvSpPr>
          <p:nvPr/>
        </p:nvSpPr>
        <p:spPr>
          <a:xfrm xmlns:a="http://schemas.openxmlformats.org/drawingml/2006/main">
            <a:off x="552450" y="50482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03.4</a:t>
            </a:r>
          </a:p>
        </p:txBody>
      </p:sp>
      <p:sp>
        <p:nvSpPr>
          <p:cNvPr id="20" name="Changes &amp; experiments">
            <a:extLst xmlns:a="http://schemas.openxmlformats.org/drawingml/2006/main">
              <a:ext uri="{FF2B5EF4-FFF2-40B4-BE49-F238E27FC236}">
                <a16:creationId xmlns:a16="http://schemas.microsoft.com/office/drawing/2014/main" id="{47F75BF7-9686-4EA6-9CF3-BDB9876A09D3}"/>
              </a:ext>
            </a:extLst>
          </p:cNvPr>
          <p:cNvSpPr>
            <a:spLocks xmlns:a="http://schemas.openxmlformats.org/drawingml/2006/main" noGrp="1"/>
          </p:cNvSpPr>
          <p:nvPr/>
        </p:nvSpPr>
        <p:spPr>
          <a:xfrm xmlns:a="http://schemas.openxmlformats.org/drawingml/2006/main">
            <a:off x="1323975" y="50482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Changes &amp; experiments</a:t>
            </a:r>
          </a:p>
        </p:txBody>
      </p:sp>
      <p:sp>
        <p:nvSpPr>
          <p:cNvPr id="21" name="Review edit history and automation; define a controlled test.">
            <a:extLst xmlns:a="http://schemas.openxmlformats.org/drawingml/2006/main">
              <a:ext uri="{FF2B5EF4-FFF2-40B4-BE49-F238E27FC236}">
                <a16:creationId xmlns:a16="http://schemas.microsoft.com/office/drawing/2014/main" id="{FB118CF8-9115-48DD-A81D-8A10D5EC6D9A}"/>
              </a:ext>
            </a:extLst>
          </p:cNvPr>
          <p:cNvSpPr>
            <a:spLocks xmlns:a="http://schemas.openxmlformats.org/drawingml/2006/main" noGrp="1"/>
          </p:cNvSpPr>
          <p:nvPr/>
        </p:nvSpPr>
        <p:spPr>
          <a:xfrm xmlns:a="http://schemas.openxmlformats.org/drawingml/2006/main">
            <a:off x="1323975" y="53721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Review edit history and automation; define a controlled test.</a:t>
            </a:r>
          </a:p>
        </p:txBody>
      </p:sp>
      <p:sp>
        <p:nvSpPr>
          <p:cNvPr id="22" name="ISSUE">
            <a:extLst xmlns:a="http://schemas.openxmlformats.org/drawingml/2006/main">
              <a:ext uri="{FF2B5EF4-FFF2-40B4-BE49-F238E27FC236}">
                <a16:creationId xmlns:a16="http://schemas.microsoft.com/office/drawing/2014/main" id="{7B91B3CC-1B33-401B-A575-0836B7D0B1B8}"/>
              </a:ext>
            </a:extLst>
          </p:cNvPr>
          <p:cNvSpPr>
            <a:spLocks xmlns:a="http://schemas.openxmlformats.org/drawingml/2006/main" noGrp="1"/>
          </p:cNvSpPr>
          <p:nvPr/>
        </p:nvSpPr>
        <p:spPr>
          <a:xfrm xmlns:a="http://schemas.openxmlformats.org/drawingml/2006/main">
            <a:off x="7591425" y="2647950"/>
            <a:ext cx="4048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1">
                <a:solidFill>
                  <a:srgbClr val="1736BD"/>
                </a:solidFill>
                <a:latin typeface="Inter"/>
                <a:ea typeface="Inter"/>
                <a:cs typeface="Inter"/>
              </a:defRPr>
            </a:pPr>
            <a:r>
              <a:rPr sz="1200" b="1">
                <a:solidFill>
                  <a:srgbClr val="1736BD"/>
                </a:solidFill>
                <a:latin typeface="Inter"/>
                <a:ea typeface="Inter"/>
                <a:cs typeface="Inter"/>
              </a:rPr>
              <a:t>ISSUE</a:t>
            </a:r>
          </a:p>
        </p:txBody>
      </p:sp>
      <p:sp>
        <p:nvSpPr>
          <p:cNvPr id="23" name="4 / 5">
            <a:extLst xmlns:a="http://schemas.openxmlformats.org/drawingml/2006/main">
              <a:ext uri="{FF2B5EF4-FFF2-40B4-BE49-F238E27FC236}">
                <a16:creationId xmlns:a16="http://schemas.microsoft.com/office/drawing/2014/main" id="{F55AE2F1-1F25-462C-8344-55A04FBDCDA0}"/>
              </a:ext>
            </a:extLst>
          </p:cNvPr>
          <p:cNvSpPr>
            <a:spLocks xmlns:a="http://schemas.openxmlformats.org/drawingml/2006/main" noGrp="1"/>
          </p:cNvSpPr>
          <p:nvPr/>
        </p:nvSpPr>
        <p:spPr>
          <a:xfrm xmlns:a="http://schemas.openxmlformats.org/drawingml/2006/main">
            <a:off x="7591425" y="3086100"/>
            <a:ext cx="40481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750" b="1">
                <a:solidFill>
                  <a:srgbClr val="1736BD"/>
                </a:solidFill>
                <a:latin typeface="Inter"/>
                <a:ea typeface="Inter"/>
                <a:cs typeface="Inter"/>
              </a:defRPr>
            </a:pPr>
            <a:r>
              <a:rPr sz="3750" b="1">
                <a:solidFill>
                  <a:srgbClr val="1736BD"/>
                </a:solidFill>
                <a:latin typeface="Inter"/>
                <a:ea typeface="Inter"/>
                <a:cs typeface="Inter"/>
              </a:rPr>
              <a:t>4 / 5</a:t>
            </a:r>
          </a:p>
        </p:txBody>
      </p:sp>
      <p:sp>
        <p:nvSpPr>
          <p:cNvPr id="24" name="Campaigns also optimise for page views">
            <a:extLst xmlns:a="http://schemas.openxmlformats.org/drawingml/2006/main">
              <a:ext uri="{FF2B5EF4-FFF2-40B4-BE49-F238E27FC236}">
                <a16:creationId xmlns:a16="http://schemas.microsoft.com/office/drawing/2014/main" id="{60FFEE34-6C2A-439E-AE9A-1B51AF10103D}"/>
              </a:ext>
            </a:extLst>
          </p:cNvPr>
          <p:cNvSpPr>
            <a:spLocks xmlns:a="http://schemas.openxmlformats.org/drawingml/2006/main" noGrp="1"/>
          </p:cNvSpPr>
          <p:nvPr/>
        </p:nvSpPr>
        <p:spPr>
          <a:xfrm xmlns:a="http://schemas.openxmlformats.org/drawingml/2006/main">
            <a:off x="7591425" y="3924300"/>
            <a:ext cx="4048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0B0B0D"/>
                </a:solidFill>
                <a:latin typeface="Inter"/>
                <a:ea typeface="Inter"/>
                <a:cs typeface="Inter"/>
              </a:defRPr>
            </a:pPr>
            <a:r>
              <a:rPr sz="1725" b="1">
                <a:solidFill>
                  <a:srgbClr val="0B0B0D"/>
                </a:solidFill>
                <a:latin typeface="Inter"/>
                <a:ea typeface="Inter"/>
                <a:cs typeface="Inter"/>
              </a:rPr>
              <a:t>Campaigns also optimise for page views</a:t>
            </a:r>
          </a:p>
        </p:txBody>
      </p:sp>
      <p:sp>
        <p:nvSpPr>
          <p:cNvPr id="25" name="RECOMMENDED ACTION">
            <a:extLst xmlns:a="http://schemas.openxmlformats.org/drawingml/2006/main">
              <a:ext uri="{FF2B5EF4-FFF2-40B4-BE49-F238E27FC236}">
                <a16:creationId xmlns:a16="http://schemas.microsoft.com/office/drawing/2014/main" id="{7E1F7EE8-9D4C-41CD-AAF4-75BCE40E03F8}"/>
              </a:ext>
            </a:extLst>
          </p:cNvPr>
          <p:cNvSpPr>
            <a:spLocks xmlns:a="http://schemas.openxmlformats.org/drawingml/2006/main" noGrp="1"/>
          </p:cNvSpPr>
          <p:nvPr/>
        </p:nvSpPr>
        <p:spPr>
          <a:xfrm xmlns:a="http://schemas.openxmlformats.org/drawingml/2006/main">
            <a:off x="7591425" y="4905375"/>
            <a:ext cx="4048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050" b="1">
                <a:solidFill>
                  <a:srgbClr val="50504D"/>
                </a:solidFill>
                <a:latin typeface="Inter"/>
                <a:ea typeface="Inter"/>
                <a:cs typeface="Inter"/>
              </a:defRPr>
            </a:pPr>
            <a:r>
              <a:rPr sz="1050" b="1">
                <a:solidFill>
                  <a:srgbClr val="50504D"/>
                </a:solidFill>
                <a:latin typeface="Inter"/>
                <a:ea typeface="Inter"/>
                <a:cs typeface="Inter"/>
              </a:rPr>
              <a:t>RECOMMENDED ACTION</a:t>
            </a:r>
          </a:p>
        </p:txBody>
      </p:sp>
      <p:sp>
        <p:nvSpPr>
          <p:cNvPr id="26" name="Remove the mixed-goal dependency, re-baseline targets and hold to">
            <a:extLst xmlns:a="http://schemas.openxmlformats.org/drawingml/2006/main">
              <a:ext uri="{FF2B5EF4-FFF2-40B4-BE49-F238E27FC236}">
                <a16:creationId xmlns:a16="http://schemas.microsoft.com/office/drawing/2014/main" id="{BE0012B5-A32E-4F42-8ED7-0E242590015B}"/>
              </a:ext>
            </a:extLst>
          </p:cNvPr>
          <p:cNvSpPr>
            <a:spLocks xmlns:a="http://schemas.openxmlformats.org/drawingml/2006/main" noGrp="1"/>
          </p:cNvSpPr>
          <p:nvPr/>
        </p:nvSpPr>
        <p:spPr>
          <a:xfrm xmlns:a="http://schemas.openxmlformats.org/drawingml/2006/main">
            <a:off x="7591425" y="5248275"/>
            <a:ext cx="404812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0B0B0D"/>
                </a:solidFill>
                <a:latin typeface="Inter"/>
                <a:ea typeface="Inter"/>
                <a:cs typeface="Inter"/>
              </a:defRPr>
            </a:pPr>
            <a:r>
              <a:rPr sz="1425" b="0">
                <a:solidFill>
                  <a:srgbClr val="0B0B0D"/>
                </a:solidFill>
                <a:latin typeface="Inter"/>
                <a:ea typeface="Inter"/>
                <a:cs typeface="Inter"/>
              </a:rPr>
              <a:t>Remove the mixed-goal dependency, re-baseline targets and hold total spend before controlled allocation tests.</a:t>
            </a:r>
          </a:p>
        </p:txBody>
      </p:sp>
      <p:sp>
        <p:nvSpPr>
          <p:cNvPr id="27" name="E02 · Supported check records and status evidence are in the slid">
            <a:extLst xmlns:a="http://schemas.openxmlformats.org/drawingml/2006/main">
              <a:ext uri="{FF2B5EF4-FFF2-40B4-BE49-F238E27FC236}">
                <a16:creationId xmlns:a16="http://schemas.microsoft.com/office/drawing/2014/main" id="{A0B07370-BF75-47E0-9F21-BD9C98E918ED}"/>
              </a:ext>
            </a:extLst>
          </p:cNvPr>
          <p:cNvSpPr>
            <a:spLocks xmlns:a="http://schemas.openxmlformats.org/drawingml/2006/main" noGrp="1"/>
          </p:cNvSpPr>
          <p:nvPr/>
        </p:nvSpPr>
        <p:spPr>
          <a:xfrm xmlns:a="http://schemas.openxmlformats.org/drawingml/2006/main">
            <a:off x="552450" y="6076950"/>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0504D"/>
                </a:solidFill>
                <a:latin typeface="Inter"/>
                <a:ea typeface="Inter"/>
                <a:cs typeface="Inter"/>
              </a:defRPr>
            </a:pPr>
            <a:r>
              <a:rPr sz="975" b="0">
                <a:solidFill>
                  <a:srgbClr val="50504D"/>
                </a:solidFill>
                <a:latin typeface="Inter"/>
                <a:ea typeface="Inter"/>
                <a:cs typeface="Inter"/>
              </a:rPr>
              <a:t>E02 · Supported check records and status evidence are in the slide notes.</a:t>
            </a:r>
          </a:p>
        </p:txBody>
      </p:sp>
    </p:spTree>
    <p:extLst>
      <p:ext uri="{BB962C8B-B14F-4D97-AF65-F5344CB8AC3E}">
        <p14:creationId xmlns:p14="http://schemas.microsoft.com/office/powerpoint/2010/main" val="1280150060"/>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 13">
            <a:extLst xmlns:a="http://schemas.openxmlformats.org/drawingml/2006/main">
              <a:ext uri="{FF2B5EF4-FFF2-40B4-BE49-F238E27FC236}">
                <a16:creationId xmlns:a16="http://schemas.microsoft.com/office/drawing/2014/main" id="{54276C3A-0D3B-4DC8-86AC-93C1759F5F28}"/>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100" b="1">
                <a:solidFill>
                  <a:srgbClr val="0B0B0D"/>
                </a:solidFill>
                <a:latin typeface="Inter"/>
                <a:ea typeface="Inter"/>
                <a:cs typeface="Inter"/>
              </a:rPr>
              <a:t>Compare the same outcome across campaigns.</a:t>
            </a:r>
            <a:endParaRPr sz="3100"/>
          </a:p>
        </p:txBody>
      </p:sp>
      <p:sp>
        <p:nvSpPr>
          <p:cNvPr id="16" name="Text 14">
            <a:extLst xmlns:a="http://schemas.openxmlformats.org/drawingml/2006/main">
              <a:ext uri="{FF2B5EF4-FFF2-40B4-BE49-F238E27FC236}">
                <a16:creationId xmlns:a16="http://schemas.microsoft.com/office/drawing/2014/main" id="{4EC3C290-9F03-40E3-89B6-87A72F87187A}"/>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Every CPA below uses quote submissions plus calls of 60+ seconds. These are reported actions, not verified unique leads.</a:t>
            </a:r>
            <a:endParaRPr sz="1340"/>
          </a:p>
        </p:txBody>
      </p:sp>
      <p:sp>
        <p:nvSpPr>
          <p:cNvPr id="17" name="Shape 15">
            <a:extLst xmlns:a="http://schemas.openxmlformats.org/drawingml/2006/main">
              <a:ext uri="{FF2B5EF4-FFF2-40B4-BE49-F238E27FC236}">
                <a16:creationId xmlns:a16="http://schemas.microsoft.com/office/drawing/2014/main" id="{761FA121-2B51-4042-9782-9AC0CCEF9EE3}"/>
              </a:ext>
            </a:extLst>
          </p:cNvPr>
          <p:cNvSpPr>
            <a:spLocks xmlns:a="http://schemas.openxmlformats.org/drawingml/2006/main" noGrp="1"/>
          </p:cNvSpPr>
          <p:nvPr/>
        </p:nvSpPr>
        <p:spPr>
          <a:xfrm xmlns:a="http://schemas.openxmlformats.org/drawingml/2006/main">
            <a:off x="548640" y="2395728"/>
            <a:ext cx="2359152"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Text 16">
            <a:extLst xmlns:a="http://schemas.openxmlformats.org/drawingml/2006/main">
              <a:ext uri="{FF2B5EF4-FFF2-40B4-BE49-F238E27FC236}">
                <a16:creationId xmlns:a16="http://schemas.microsoft.com/office/drawing/2014/main" id="{C18523DD-75A2-48CF-8E83-58D59CE98A7F}"/>
              </a:ext>
            </a:extLst>
          </p:cNvPr>
          <p:cNvSpPr>
            <a:spLocks xmlns:a="http://schemas.openxmlformats.org/drawingml/2006/main" noGrp="1"/>
          </p:cNvSpPr>
          <p:nvPr/>
        </p:nvSpPr>
        <p:spPr>
          <a:xfrm xmlns:a="http://schemas.openxmlformats.org/drawingml/2006/main">
            <a:off x="649224" y="2436876"/>
            <a:ext cx="2157984"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CAMPAIGN</a:t>
            </a:r>
            <a:endParaRPr sz="980"/>
          </a:p>
        </p:txBody>
      </p:sp>
      <p:sp>
        <p:nvSpPr>
          <p:cNvPr id="19" name="Shape 17">
            <a:extLst xmlns:a="http://schemas.openxmlformats.org/drawingml/2006/main">
              <a:ext uri="{FF2B5EF4-FFF2-40B4-BE49-F238E27FC236}">
                <a16:creationId xmlns:a16="http://schemas.microsoft.com/office/drawing/2014/main" id="{04F9B0CB-90E6-4686-B54D-A243EF0A8D8D}"/>
              </a:ext>
            </a:extLst>
          </p:cNvPr>
          <p:cNvSpPr>
            <a:spLocks xmlns:a="http://schemas.openxmlformats.org/drawingml/2006/main" noGrp="1"/>
          </p:cNvSpPr>
          <p:nvPr/>
        </p:nvSpPr>
        <p:spPr>
          <a:xfrm xmlns:a="http://schemas.openxmlformats.org/drawingml/2006/main">
            <a:off x="2907792" y="2395728"/>
            <a:ext cx="2057400"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Text 18">
            <a:extLst xmlns:a="http://schemas.openxmlformats.org/drawingml/2006/main">
              <a:ext uri="{FF2B5EF4-FFF2-40B4-BE49-F238E27FC236}">
                <a16:creationId xmlns:a16="http://schemas.microsoft.com/office/drawing/2014/main" id="{3FDFC35A-D106-4DDC-88DC-D53288367FB0}"/>
              </a:ext>
            </a:extLst>
          </p:cNvPr>
          <p:cNvSpPr>
            <a:spLocks xmlns:a="http://schemas.openxmlformats.org/drawingml/2006/main" noGrp="1"/>
          </p:cNvSpPr>
          <p:nvPr/>
        </p:nvSpPr>
        <p:spPr>
          <a:xfrm xmlns:a="http://schemas.openxmlformats.org/drawingml/2006/main">
            <a:off x="3008376" y="2436876"/>
            <a:ext cx="185623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CURRENT BIDDING</a:t>
            </a:r>
            <a:endParaRPr sz="980"/>
          </a:p>
        </p:txBody>
      </p:sp>
      <p:sp>
        <p:nvSpPr>
          <p:cNvPr id="21" name="Shape 19">
            <a:extLst xmlns:a="http://schemas.openxmlformats.org/drawingml/2006/main">
              <a:ext uri="{FF2B5EF4-FFF2-40B4-BE49-F238E27FC236}">
                <a16:creationId xmlns:a16="http://schemas.microsoft.com/office/drawing/2014/main" id="{2EFC06FE-B762-4D9B-A267-076E4364022E}"/>
              </a:ext>
            </a:extLst>
          </p:cNvPr>
          <p:cNvSpPr>
            <a:spLocks xmlns:a="http://schemas.openxmlformats.org/drawingml/2006/main" noGrp="1"/>
          </p:cNvSpPr>
          <p:nvPr/>
        </p:nvSpPr>
        <p:spPr>
          <a:xfrm xmlns:a="http://schemas.openxmlformats.org/drawingml/2006/main">
            <a:off x="4965192" y="2395728"/>
            <a:ext cx="1389888"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Text 20">
            <a:extLst xmlns:a="http://schemas.openxmlformats.org/drawingml/2006/main">
              <a:ext uri="{FF2B5EF4-FFF2-40B4-BE49-F238E27FC236}">
                <a16:creationId xmlns:a16="http://schemas.microsoft.com/office/drawing/2014/main" id="{BB4162BE-2F78-46FA-971B-662613BA8BA3}"/>
              </a:ext>
            </a:extLst>
          </p:cNvPr>
          <p:cNvSpPr>
            <a:spLocks xmlns:a="http://schemas.openxmlformats.org/drawingml/2006/main" noGrp="1"/>
          </p:cNvSpPr>
          <p:nvPr/>
        </p:nvSpPr>
        <p:spPr>
          <a:xfrm xmlns:a="http://schemas.openxmlformats.org/drawingml/2006/main">
            <a:off x="5065776" y="2436876"/>
            <a:ext cx="1188720"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COST</a:t>
            </a:r>
            <a:endParaRPr sz="980"/>
          </a:p>
        </p:txBody>
      </p:sp>
      <p:sp>
        <p:nvSpPr>
          <p:cNvPr id="23" name="Shape 21">
            <a:extLst xmlns:a="http://schemas.openxmlformats.org/drawingml/2006/main">
              <a:ext uri="{FF2B5EF4-FFF2-40B4-BE49-F238E27FC236}">
                <a16:creationId xmlns:a16="http://schemas.microsoft.com/office/drawing/2014/main" id="{08A3908C-D16B-465C-807B-80E77ED7660D}"/>
              </a:ext>
            </a:extLst>
          </p:cNvPr>
          <p:cNvSpPr>
            <a:spLocks xmlns:a="http://schemas.openxmlformats.org/drawingml/2006/main" noGrp="1"/>
          </p:cNvSpPr>
          <p:nvPr/>
        </p:nvSpPr>
        <p:spPr>
          <a:xfrm xmlns:a="http://schemas.openxmlformats.org/drawingml/2006/main">
            <a:off x="6355080" y="2395728"/>
            <a:ext cx="786384"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Text 22">
            <a:extLst xmlns:a="http://schemas.openxmlformats.org/drawingml/2006/main">
              <a:ext uri="{FF2B5EF4-FFF2-40B4-BE49-F238E27FC236}">
                <a16:creationId xmlns:a16="http://schemas.microsoft.com/office/drawing/2014/main" id="{CFCE2F5C-7655-4EB1-B541-46ED22CDD482}"/>
              </a:ext>
            </a:extLst>
          </p:cNvPr>
          <p:cNvSpPr>
            <a:spLocks xmlns:a="http://schemas.openxmlformats.org/drawingml/2006/main" noGrp="1"/>
          </p:cNvSpPr>
          <p:nvPr/>
        </p:nvSpPr>
        <p:spPr>
          <a:xfrm xmlns:a="http://schemas.openxmlformats.org/drawingml/2006/main">
            <a:off x="6455664" y="2436876"/>
            <a:ext cx="585216"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COUNT</a:t>
            </a:r>
            <a:endParaRPr sz="980"/>
          </a:p>
        </p:txBody>
      </p:sp>
      <p:sp>
        <p:nvSpPr>
          <p:cNvPr id="25" name="Shape 23">
            <a:extLst xmlns:a="http://schemas.openxmlformats.org/drawingml/2006/main">
              <a:ext uri="{FF2B5EF4-FFF2-40B4-BE49-F238E27FC236}">
                <a16:creationId xmlns:a16="http://schemas.microsoft.com/office/drawing/2014/main" id="{D713C250-F5D1-4A18-90BC-6793AF22EE06}"/>
              </a:ext>
            </a:extLst>
          </p:cNvPr>
          <p:cNvSpPr>
            <a:spLocks xmlns:a="http://schemas.openxmlformats.org/drawingml/2006/main" noGrp="1"/>
          </p:cNvSpPr>
          <p:nvPr/>
        </p:nvSpPr>
        <p:spPr>
          <a:xfrm xmlns:a="http://schemas.openxmlformats.org/drawingml/2006/main">
            <a:off x="7141464" y="2395728"/>
            <a:ext cx="1408176"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6" name="Text 24">
            <a:extLst xmlns:a="http://schemas.openxmlformats.org/drawingml/2006/main">
              <a:ext uri="{FF2B5EF4-FFF2-40B4-BE49-F238E27FC236}">
                <a16:creationId xmlns:a16="http://schemas.microsoft.com/office/drawing/2014/main" id="{B6E33FB1-CCDA-4A58-8392-8DC142D931A0}"/>
              </a:ext>
            </a:extLst>
          </p:cNvPr>
          <p:cNvSpPr>
            <a:spLocks xmlns:a="http://schemas.openxmlformats.org/drawingml/2006/main" noGrp="1"/>
          </p:cNvSpPr>
          <p:nvPr/>
        </p:nvSpPr>
        <p:spPr>
          <a:xfrm xmlns:a="http://schemas.openxmlformats.org/drawingml/2006/main">
            <a:off x="7242048" y="2436876"/>
            <a:ext cx="1207008"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ACTION CPA</a:t>
            </a:r>
            <a:endParaRPr sz="980"/>
          </a:p>
        </p:txBody>
      </p:sp>
      <p:sp>
        <p:nvSpPr>
          <p:cNvPr id="27" name="Shape 25">
            <a:extLst xmlns:a="http://schemas.openxmlformats.org/drawingml/2006/main">
              <a:ext uri="{FF2B5EF4-FFF2-40B4-BE49-F238E27FC236}">
                <a16:creationId xmlns:a16="http://schemas.microsoft.com/office/drawing/2014/main" id="{F4F62703-C4AC-45E9-BE4D-81F44706E165}"/>
              </a:ext>
            </a:extLst>
          </p:cNvPr>
          <p:cNvSpPr>
            <a:spLocks xmlns:a="http://schemas.openxmlformats.org/drawingml/2006/main" noGrp="1"/>
          </p:cNvSpPr>
          <p:nvPr/>
        </p:nvSpPr>
        <p:spPr>
          <a:xfrm xmlns:a="http://schemas.openxmlformats.org/drawingml/2006/main">
            <a:off x="8549640" y="2395728"/>
            <a:ext cx="3090672"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Text 26">
            <a:extLst xmlns:a="http://schemas.openxmlformats.org/drawingml/2006/main">
              <a:ext uri="{FF2B5EF4-FFF2-40B4-BE49-F238E27FC236}">
                <a16:creationId xmlns:a16="http://schemas.microsoft.com/office/drawing/2014/main" id="{E8DCDCF4-4E82-4528-8C8F-57DF22824C9F}"/>
              </a:ext>
            </a:extLst>
          </p:cNvPr>
          <p:cNvSpPr>
            <a:spLocks xmlns:a="http://schemas.openxmlformats.org/drawingml/2006/main" noGrp="1"/>
          </p:cNvSpPr>
          <p:nvPr/>
        </p:nvSpPr>
        <p:spPr>
          <a:xfrm xmlns:a="http://schemas.openxmlformats.org/drawingml/2006/main">
            <a:off x="8650224" y="2436876"/>
            <a:ext cx="2889504"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CURRENT GOALS</a:t>
            </a:r>
            <a:endParaRPr sz="980"/>
          </a:p>
        </p:txBody>
      </p:sp>
      <p:sp>
        <p:nvSpPr>
          <p:cNvPr id="29" name="Shape 27">
            <a:extLst xmlns:a="http://schemas.openxmlformats.org/drawingml/2006/main">
              <a:ext uri="{FF2B5EF4-FFF2-40B4-BE49-F238E27FC236}">
                <a16:creationId xmlns:a16="http://schemas.microsoft.com/office/drawing/2014/main" id="{7B3CC053-6579-4A77-8550-D48D9F444C21}"/>
              </a:ext>
            </a:extLst>
          </p:cNvPr>
          <p:cNvSpPr>
            <a:spLocks xmlns:a="http://schemas.openxmlformats.org/drawingml/2006/main" noGrp="1"/>
          </p:cNvSpPr>
          <p:nvPr/>
        </p:nvSpPr>
        <p:spPr>
          <a:xfrm xmlns:a="http://schemas.openxmlformats.org/drawingml/2006/main">
            <a:off x="548640" y="2816352"/>
            <a:ext cx="11091672" cy="448056"/>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30" name="Text 28">
            <a:extLst xmlns:a="http://schemas.openxmlformats.org/drawingml/2006/main">
              <a:ext uri="{FF2B5EF4-FFF2-40B4-BE49-F238E27FC236}">
                <a16:creationId xmlns:a16="http://schemas.microsoft.com/office/drawing/2014/main" id="{8B345655-DBAD-4256-9879-E491CC032267}"/>
              </a:ext>
            </a:extLst>
          </p:cNvPr>
          <p:cNvSpPr>
            <a:spLocks xmlns:a="http://schemas.openxmlformats.org/drawingml/2006/main" noGrp="1"/>
          </p:cNvSpPr>
          <p:nvPr/>
        </p:nvSpPr>
        <p:spPr>
          <a:xfrm xmlns:a="http://schemas.openxmlformats.org/drawingml/2006/main">
            <a:off x="649224" y="2880360"/>
            <a:ext cx="2157984"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Brand Search</a:t>
            </a:r>
            <a:endParaRPr sz="1070"/>
          </a:p>
        </p:txBody>
      </p:sp>
      <p:sp>
        <p:nvSpPr>
          <p:cNvPr id="31" name="Text 29">
            <a:extLst xmlns:a="http://schemas.openxmlformats.org/drawingml/2006/main">
              <a:ext uri="{FF2B5EF4-FFF2-40B4-BE49-F238E27FC236}">
                <a16:creationId xmlns:a16="http://schemas.microsoft.com/office/drawing/2014/main" id="{DB71D494-2546-4455-AC94-79FDF12991AF}"/>
              </a:ext>
            </a:extLst>
          </p:cNvPr>
          <p:cNvSpPr>
            <a:spLocks xmlns:a="http://schemas.openxmlformats.org/drawingml/2006/main" noGrp="1"/>
          </p:cNvSpPr>
          <p:nvPr/>
        </p:nvSpPr>
        <p:spPr>
          <a:xfrm xmlns:a="http://schemas.openxmlformats.org/drawingml/2006/main">
            <a:off x="3008376" y="2880360"/>
            <a:ext cx="1856232"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Max. conversions</a:t>
            </a:r>
            <a:endParaRPr sz="1070"/>
          </a:p>
        </p:txBody>
      </p:sp>
      <p:sp>
        <p:nvSpPr>
          <p:cNvPr id="32" name="Text 30">
            <a:extLst xmlns:a="http://schemas.openxmlformats.org/drawingml/2006/main">
              <a:ext uri="{FF2B5EF4-FFF2-40B4-BE49-F238E27FC236}">
                <a16:creationId xmlns:a16="http://schemas.microsoft.com/office/drawing/2014/main" id="{7B891684-D323-435F-8BFF-AB268E287594}"/>
              </a:ext>
            </a:extLst>
          </p:cNvPr>
          <p:cNvSpPr>
            <a:spLocks xmlns:a="http://schemas.openxmlformats.org/drawingml/2006/main" noGrp="1"/>
          </p:cNvSpPr>
          <p:nvPr/>
        </p:nvSpPr>
        <p:spPr>
          <a:xfrm xmlns:a="http://schemas.openxmlformats.org/drawingml/2006/main">
            <a:off x="5065776" y="2880360"/>
            <a:ext cx="11887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£6,000</a:t>
            </a:r>
            <a:endParaRPr sz="1070"/>
          </a:p>
        </p:txBody>
      </p:sp>
      <p:sp>
        <p:nvSpPr>
          <p:cNvPr id="33" name="Text 31">
            <a:extLst xmlns:a="http://schemas.openxmlformats.org/drawingml/2006/main">
              <a:ext uri="{FF2B5EF4-FFF2-40B4-BE49-F238E27FC236}">
                <a16:creationId xmlns:a16="http://schemas.microsoft.com/office/drawing/2014/main" id="{B5A9B5B0-E3F7-45F3-82E9-D29C981FB52B}"/>
              </a:ext>
            </a:extLst>
          </p:cNvPr>
          <p:cNvSpPr>
            <a:spLocks xmlns:a="http://schemas.openxmlformats.org/drawingml/2006/main" noGrp="1"/>
          </p:cNvSpPr>
          <p:nvPr/>
        </p:nvSpPr>
        <p:spPr>
          <a:xfrm xmlns:a="http://schemas.openxmlformats.org/drawingml/2006/main">
            <a:off x="6455664" y="2880360"/>
            <a:ext cx="585216"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240</a:t>
            </a:r>
            <a:endParaRPr sz="1070"/>
          </a:p>
        </p:txBody>
      </p:sp>
      <p:sp>
        <p:nvSpPr>
          <p:cNvPr id="34" name="Text 32">
            <a:extLst xmlns:a="http://schemas.openxmlformats.org/drawingml/2006/main">
              <a:ext uri="{FF2B5EF4-FFF2-40B4-BE49-F238E27FC236}">
                <a16:creationId xmlns:a16="http://schemas.microsoft.com/office/drawing/2014/main" id="{8B19DC66-C52E-4376-9120-2F4D5005D2A4}"/>
              </a:ext>
            </a:extLst>
          </p:cNvPr>
          <p:cNvSpPr>
            <a:spLocks xmlns:a="http://schemas.openxmlformats.org/drawingml/2006/main" noGrp="1"/>
          </p:cNvSpPr>
          <p:nvPr/>
        </p:nvSpPr>
        <p:spPr>
          <a:xfrm xmlns:a="http://schemas.openxmlformats.org/drawingml/2006/main">
            <a:off x="7242048" y="2880360"/>
            <a:ext cx="120700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£25.00</a:t>
            </a:r>
            <a:endParaRPr sz="1070"/>
          </a:p>
        </p:txBody>
      </p:sp>
      <p:sp>
        <p:nvSpPr>
          <p:cNvPr id="35" name="Text 33">
            <a:extLst xmlns:a="http://schemas.openxmlformats.org/drawingml/2006/main">
              <a:ext uri="{FF2B5EF4-FFF2-40B4-BE49-F238E27FC236}">
                <a16:creationId xmlns:a16="http://schemas.microsoft.com/office/drawing/2014/main" id="{7E4534E7-B3C1-4746-9CA3-0E3B4ACE77DE}"/>
              </a:ext>
            </a:extLst>
          </p:cNvPr>
          <p:cNvSpPr>
            <a:spLocks xmlns:a="http://schemas.openxmlformats.org/drawingml/2006/main" noGrp="1"/>
          </p:cNvSpPr>
          <p:nvPr/>
        </p:nvSpPr>
        <p:spPr>
          <a:xfrm xmlns:a="http://schemas.openxmlformats.org/drawingml/2006/main">
            <a:off x="8650224" y="2880360"/>
            <a:ext cx="2889504"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Enquiries only</a:t>
            </a:r>
            <a:endParaRPr sz="1070"/>
          </a:p>
        </p:txBody>
      </p:sp>
      <p:sp>
        <p:nvSpPr>
          <p:cNvPr id="36" name="Shape 34">
            <a:extLst xmlns:a="http://schemas.openxmlformats.org/drawingml/2006/main">
              <a:ext uri="{FF2B5EF4-FFF2-40B4-BE49-F238E27FC236}">
                <a16:creationId xmlns:a16="http://schemas.microsoft.com/office/drawing/2014/main" id="{B835D556-C676-4812-9450-973C05A6258E}"/>
              </a:ext>
            </a:extLst>
          </p:cNvPr>
          <p:cNvSpPr>
            <a:spLocks xmlns:a="http://schemas.openxmlformats.org/drawingml/2006/main" noGrp="1"/>
          </p:cNvSpPr>
          <p:nvPr/>
        </p:nvSpPr>
        <p:spPr>
          <a:xfrm xmlns:a="http://schemas.openxmlformats.org/drawingml/2006/main">
            <a:off x="548640" y="3264408"/>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37" name="Shape 35">
            <a:extLst xmlns:a="http://schemas.openxmlformats.org/drawingml/2006/main">
              <a:ext uri="{FF2B5EF4-FFF2-40B4-BE49-F238E27FC236}">
                <a16:creationId xmlns:a16="http://schemas.microsoft.com/office/drawing/2014/main" id="{F90E5FD8-8F1C-4F6E-A03F-B70F0DBDB1D0}"/>
              </a:ext>
            </a:extLst>
          </p:cNvPr>
          <p:cNvSpPr>
            <a:spLocks xmlns:a="http://schemas.openxmlformats.org/drawingml/2006/main" noGrp="1"/>
          </p:cNvSpPr>
          <p:nvPr/>
        </p:nvSpPr>
        <p:spPr>
          <a:xfrm xmlns:a="http://schemas.openxmlformats.org/drawingml/2006/main">
            <a:off x="548640" y="3264408"/>
            <a:ext cx="11091672" cy="44805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38" name="Text 36">
            <a:extLst xmlns:a="http://schemas.openxmlformats.org/drawingml/2006/main">
              <a:ext uri="{FF2B5EF4-FFF2-40B4-BE49-F238E27FC236}">
                <a16:creationId xmlns:a16="http://schemas.microsoft.com/office/drawing/2014/main" id="{9FF720A7-E7EC-453D-9B8A-1A64A559C315}"/>
              </a:ext>
            </a:extLst>
          </p:cNvPr>
          <p:cNvSpPr>
            <a:spLocks xmlns:a="http://schemas.openxmlformats.org/drawingml/2006/main" noGrp="1"/>
          </p:cNvSpPr>
          <p:nvPr/>
        </p:nvSpPr>
        <p:spPr>
          <a:xfrm xmlns:a="http://schemas.openxmlformats.org/drawingml/2006/main">
            <a:off x="649224" y="3328416"/>
            <a:ext cx="2157984"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Boiler Repair</a:t>
            </a:r>
            <a:endParaRPr sz="1070"/>
          </a:p>
        </p:txBody>
      </p:sp>
      <p:sp>
        <p:nvSpPr>
          <p:cNvPr id="39" name="Text 37">
            <a:extLst xmlns:a="http://schemas.openxmlformats.org/drawingml/2006/main">
              <a:ext uri="{FF2B5EF4-FFF2-40B4-BE49-F238E27FC236}">
                <a16:creationId xmlns:a16="http://schemas.microsoft.com/office/drawing/2014/main" id="{962FAF95-4B44-43B7-A109-02D9FB50E8D4}"/>
              </a:ext>
            </a:extLst>
          </p:cNvPr>
          <p:cNvSpPr>
            <a:spLocks xmlns:a="http://schemas.openxmlformats.org/drawingml/2006/main" noGrp="1"/>
          </p:cNvSpPr>
          <p:nvPr/>
        </p:nvSpPr>
        <p:spPr>
          <a:xfrm xmlns:a="http://schemas.openxmlformats.org/drawingml/2006/main">
            <a:off x="3008376" y="3328416"/>
            <a:ext cx="1856232"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Target CPA £60</a:t>
            </a:r>
            <a:endParaRPr sz="1070"/>
          </a:p>
        </p:txBody>
      </p:sp>
      <p:sp>
        <p:nvSpPr>
          <p:cNvPr id="40" name="Text 38">
            <a:extLst xmlns:a="http://schemas.openxmlformats.org/drawingml/2006/main">
              <a:ext uri="{FF2B5EF4-FFF2-40B4-BE49-F238E27FC236}">
                <a16:creationId xmlns:a16="http://schemas.microsoft.com/office/drawing/2014/main" id="{0BAEF57D-AE4C-4FC5-830D-DE5EFB01D346}"/>
              </a:ext>
            </a:extLst>
          </p:cNvPr>
          <p:cNvSpPr>
            <a:spLocks xmlns:a="http://schemas.openxmlformats.org/drawingml/2006/main" noGrp="1"/>
          </p:cNvSpPr>
          <p:nvPr/>
        </p:nvSpPr>
        <p:spPr>
          <a:xfrm xmlns:a="http://schemas.openxmlformats.org/drawingml/2006/main">
            <a:off x="5065776" y="3328416"/>
            <a:ext cx="11887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£24,000</a:t>
            </a:r>
            <a:endParaRPr sz="1070"/>
          </a:p>
        </p:txBody>
      </p:sp>
      <p:sp>
        <p:nvSpPr>
          <p:cNvPr id="41" name="Text 39">
            <a:extLst xmlns:a="http://schemas.openxmlformats.org/drawingml/2006/main">
              <a:ext uri="{FF2B5EF4-FFF2-40B4-BE49-F238E27FC236}">
                <a16:creationId xmlns:a16="http://schemas.microsoft.com/office/drawing/2014/main" id="{DF29D40C-0F03-4235-A82A-0BF4290E9B21}"/>
              </a:ext>
            </a:extLst>
          </p:cNvPr>
          <p:cNvSpPr>
            <a:spLocks xmlns:a="http://schemas.openxmlformats.org/drawingml/2006/main" noGrp="1"/>
          </p:cNvSpPr>
          <p:nvPr/>
        </p:nvSpPr>
        <p:spPr>
          <a:xfrm xmlns:a="http://schemas.openxmlformats.org/drawingml/2006/main">
            <a:off x="6455664" y="3328416"/>
            <a:ext cx="585216"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300</a:t>
            </a:r>
            <a:endParaRPr sz="1070"/>
          </a:p>
        </p:txBody>
      </p:sp>
      <p:sp>
        <p:nvSpPr>
          <p:cNvPr id="42" name="Text 40">
            <a:extLst xmlns:a="http://schemas.openxmlformats.org/drawingml/2006/main">
              <a:ext uri="{FF2B5EF4-FFF2-40B4-BE49-F238E27FC236}">
                <a16:creationId xmlns:a16="http://schemas.microsoft.com/office/drawing/2014/main" id="{137B182B-CE7C-4E14-8DC6-48401BB071CE}"/>
              </a:ext>
            </a:extLst>
          </p:cNvPr>
          <p:cNvSpPr>
            <a:spLocks xmlns:a="http://schemas.openxmlformats.org/drawingml/2006/main" noGrp="1"/>
          </p:cNvSpPr>
          <p:nvPr/>
        </p:nvSpPr>
        <p:spPr>
          <a:xfrm xmlns:a="http://schemas.openxmlformats.org/drawingml/2006/main">
            <a:off x="7242048" y="3328416"/>
            <a:ext cx="120700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£80.00</a:t>
            </a:r>
            <a:endParaRPr sz="1070"/>
          </a:p>
        </p:txBody>
      </p:sp>
      <p:sp>
        <p:nvSpPr>
          <p:cNvPr id="43" name="Text 41">
            <a:extLst xmlns:a="http://schemas.openxmlformats.org/drawingml/2006/main">
              <a:ext uri="{FF2B5EF4-FFF2-40B4-BE49-F238E27FC236}">
                <a16:creationId xmlns:a16="http://schemas.microsoft.com/office/drawing/2014/main" id="{7C895F64-E096-45C2-9215-6C831917FF9A}"/>
              </a:ext>
            </a:extLst>
          </p:cNvPr>
          <p:cNvSpPr>
            <a:spLocks xmlns:a="http://schemas.openxmlformats.org/drawingml/2006/main" noGrp="1"/>
          </p:cNvSpPr>
          <p:nvPr/>
        </p:nvSpPr>
        <p:spPr>
          <a:xfrm xmlns:a="http://schemas.openxmlformats.org/drawingml/2006/main">
            <a:off x="8650224" y="3328416"/>
            <a:ext cx="2889504"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Includes page views</a:t>
            </a:r>
            <a:endParaRPr sz="1070"/>
          </a:p>
        </p:txBody>
      </p:sp>
      <p:sp>
        <p:nvSpPr>
          <p:cNvPr id="44" name="Shape 42">
            <a:extLst xmlns:a="http://schemas.openxmlformats.org/drawingml/2006/main">
              <a:ext uri="{FF2B5EF4-FFF2-40B4-BE49-F238E27FC236}">
                <a16:creationId xmlns:a16="http://schemas.microsoft.com/office/drawing/2014/main" id="{A0734917-C35A-48B9-AC60-050288A90529}"/>
              </a:ext>
            </a:extLst>
          </p:cNvPr>
          <p:cNvSpPr>
            <a:spLocks xmlns:a="http://schemas.openxmlformats.org/drawingml/2006/main" noGrp="1"/>
          </p:cNvSpPr>
          <p:nvPr/>
        </p:nvSpPr>
        <p:spPr>
          <a:xfrm xmlns:a="http://schemas.openxmlformats.org/drawingml/2006/main">
            <a:off x="548640" y="3712464"/>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45" name="Shape 43">
            <a:extLst xmlns:a="http://schemas.openxmlformats.org/drawingml/2006/main">
              <a:ext uri="{FF2B5EF4-FFF2-40B4-BE49-F238E27FC236}">
                <a16:creationId xmlns:a16="http://schemas.microsoft.com/office/drawing/2014/main" id="{233FFB6F-9F40-413F-8957-FDD7BE2EB054}"/>
              </a:ext>
            </a:extLst>
          </p:cNvPr>
          <p:cNvSpPr>
            <a:spLocks xmlns:a="http://schemas.openxmlformats.org/drawingml/2006/main" noGrp="1"/>
          </p:cNvSpPr>
          <p:nvPr/>
        </p:nvSpPr>
        <p:spPr>
          <a:xfrm xmlns:a="http://schemas.openxmlformats.org/drawingml/2006/main">
            <a:off x="548640" y="3712464"/>
            <a:ext cx="11091672" cy="448056"/>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46" name="Text 44">
            <a:extLst xmlns:a="http://schemas.openxmlformats.org/drawingml/2006/main">
              <a:ext uri="{FF2B5EF4-FFF2-40B4-BE49-F238E27FC236}">
                <a16:creationId xmlns:a16="http://schemas.microsoft.com/office/drawing/2014/main" id="{60D4513F-66FF-4030-B06D-1D7E3491F058}"/>
              </a:ext>
            </a:extLst>
          </p:cNvPr>
          <p:cNvSpPr>
            <a:spLocks xmlns:a="http://schemas.openxmlformats.org/drawingml/2006/main" noGrp="1"/>
          </p:cNvSpPr>
          <p:nvPr/>
        </p:nvSpPr>
        <p:spPr>
          <a:xfrm xmlns:a="http://schemas.openxmlformats.org/drawingml/2006/main">
            <a:off x="649224" y="3776472"/>
            <a:ext cx="2157984"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Boiler Servicing</a:t>
            </a:r>
            <a:endParaRPr sz="1070"/>
          </a:p>
        </p:txBody>
      </p:sp>
      <p:sp>
        <p:nvSpPr>
          <p:cNvPr id="47" name="Text 45">
            <a:extLst xmlns:a="http://schemas.openxmlformats.org/drawingml/2006/main">
              <a:ext uri="{FF2B5EF4-FFF2-40B4-BE49-F238E27FC236}">
                <a16:creationId xmlns:a16="http://schemas.microsoft.com/office/drawing/2014/main" id="{C2CC0802-4A83-42E2-8699-2437F6D04BCF}"/>
              </a:ext>
            </a:extLst>
          </p:cNvPr>
          <p:cNvSpPr>
            <a:spLocks xmlns:a="http://schemas.openxmlformats.org/drawingml/2006/main" noGrp="1"/>
          </p:cNvSpPr>
          <p:nvPr/>
        </p:nvSpPr>
        <p:spPr>
          <a:xfrm xmlns:a="http://schemas.openxmlformats.org/drawingml/2006/main">
            <a:off x="3008376" y="3776472"/>
            <a:ext cx="1856232"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Target CPA £65</a:t>
            </a:r>
            <a:endParaRPr sz="1070"/>
          </a:p>
        </p:txBody>
      </p:sp>
      <p:sp>
        <p:nvSpPr>
          <p:cNvPr id="48" name="Text 46">
            <a:extLst xmlns:a="http://schemas.openxmlformats.org/drawingml/2006/main">
              <a:ext uri="{FF2B5EF4-FFF2-40B4-BE49-F238E27FC236}">
                <a16:creationId xmlns:a16="http://schemas.microsoft.com/office/drawing/2014/main" id="{BE861DAB-AAE8-46F9-8409-D2A9E615618D}"/>
              </a:ext>
            </a:extLst>
          </p:cNvPr>
          <p:cNvSpPr>
            <a:spLocks xmlns:a="http://schemas.openxmlformats.org/drawingml/2006/main" noGrp="1"/>
          </p:cNvSpPr>
          <p:nvPr/>
        </p:nvSpPr>
        <p:spPr>
          <a:xfrm xmlns:a="http://schemas.openxmlformats.org/drawingml/2006/main">
            <a:off x="5065776" y="3776472"/>
            <a:ext cx="11887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£12,000</a:t>
            </a:r>
            <a:endParaRPr sz="1070"/>
          </a:p>
        </p:txBody>
      </p:sp>
      <p:sp>
        <p:nvSpPr>
          <p:cNvPr id="49" name="Text 47">
            <a:extLst xmlns:a="http://schemas.openxmlformats.org/drawingml/2006/main">
              <a:ext uri="{FF2B5EF4-FFF2-40B4-BE49-F238E27FC236}">
                <a16:creationId xmlns:a16="http://schemas.microsoft.com/office/drawing/2014/main" id="{D6A7DD70-3663-4381-B8B3-FD30A693BD82}"/>
              </a:ext>
            </a:extLst>
          </p:cNvPr>
          <p:cNvSpPr>
            <a:spLocks xmlns:a="http://schemas.openxmlformats.org/drawingml/2006/main" noGrp="1"/>
          </p:cNvSpPr>
          <p:nvPr/>
        </p:nvSpPr>
        <p:spPr>
          <a:xfrm xmlns:a="http://schemas.openxmlformats.org/drawingml/2006/main">
            <a:off x="6455664" y="3776472"/>
            <a:ext cx="585216"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150</a:t>
            </a:r>
            <a:endParaRPr sz="1070"/>
          </a:p>
        </p:txBody>
      </p:sp>
      <p:sp>
        <p:nvSpPr>
          <p:cNvPr id="50" name="Text 48">
            <a:extLst xmlns:a="http://schemas.openxmlformats.org/drawingml/2006/main">
              <a:ext uri="{FF2B5EF4-FFF2-40B4-BE49-F238E27FC236}">
                <a16:creationId xmlns:a16="http://schemas.microsoft.com/office/drawing/2014/main" id="{8D661032-5124-4DA2-BC19-50F115C6E3D7}"/>
              </a:ext>
            </a:extLst>
          </p:cNvPr>
          <p:cNvSpPr>
            <a:spLocks xmlns:a="http://schemas.openxmlformats.org/drawingml/2006/main" noGrp="1"/>
          </p:cNvSpPr>
          <p:nvPr/>
        </p:nvSpPr>
        <p:spPr>
          <a:xfrm xmlns:a="http://schemas.openxmlformats.org/drawingml/2006/main">
            <a:off x="7242048" y="3776472"/>
            <a:ext cx="120700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£80.00</a:t>
            </a:r>
            <a:endParaRPr sz="1070"/>
          </a:p>
        </p:txBody>
      </p:sp>
      <p:sp>
        <p:nvSpPr>
          <p:cNvPr id="51" name="Text 49">
            <a:extLst xmlns:a="http://schemas.openxmlformats.org/drawingml/2006/main">
              <a:ext uri="{FF2B5EF4-FFF2-40B4-BE49-F238E27FC236}">
                <a16:creationId xmlns:a16="http://schemas.microsoft.com/office/drawing/2014/main" id="{4909364E-F498-49D3-9EB1-4D075259A585}"/>
              </a:ext>
            </a:extLst>
          </p:cNvPr>
          <p:cNvSpPr>
            <a:spLocks xmlns:a="http://schemas.openxmlformats.org/drawingml/2006/main" noGrp="1"/>
          </p:cNvSpPr>
          <p:nvPr/>
        </p:nvSpPr>
        <p:spPr>
          <a:xfrm xmlns:a="http://schemas.openxmlformats.org/drawingml/2006/main">
            <a:off x="8650224" y="3776472"/>
            <a:ext cx="2889504"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Includes page views</a:t>
            </a:r>
            <a:endParaRPr sz="1070"/>
          </a:p>
        </p:txBody>
      </p:sp>
      <p:sp>
        <p:nvSpPr>
          <p:cNvPr id="52" name="Shape 50">
            <a:extLst xmlns:a="http://schemas.openxmlformats.org/drawingml/2006/main">
              <a:ext uri="{FF2B5EF4-FFF2-40B4-BE49-F238E27FC236}">
                <a16:creationId xmlns:a16="http://schemas.microsoft.com/office/drawing/2014/main" id="{E2DAC421-EA01-4673-ABEC-F76BAF21A1F3}"/>
              </a:ext>
            </a:extLst>
          </p:cNvPr>
          <p:cNvSpPr>
            <a:spLocks xmlns:a="http://schemas.openxmlformats.org/drawingml/2006/main" noGrp="1"/>
          </p:cNvSpPr>
          <p:nvPr/>
        </p:nvSpPr>
        <p:spPr>
          <a:xfrm xmlns:a="http://schemas.openxmlformats.org/drawingml/2006/main">
            <a:off x="548640" y="4160520"/>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53" name="Shape 51">
            <a:extLst xmlns:a="http://schemas.openxmlformats.org/drawingml/2006/main">
              <a:ext uri="{FF2B5EF4-FFF2-40B4-BE49-F238E27FC236}">
                <a16:creationId xmlns:a16="http://schemas.microsoft.com/office/drawing/2014/main" id="{FB7B816A-7B89-4389-9562-B70AF7D3AD9E}"/>
              </a:ext>
            </a:extLst>
          </p:cNvPr>
          <p:cNvSpPr>
            <a:spLocks xmlns:a="http://schemas.openxmlformats.org/drawingml/2006/main" noGrp="1"/>
          </p:cNvSpPr>
          <p:nvPr/>
        </p:nvSpPr>
        <p:spPr>
          <a:xfrm xmlns:a="http://schemas.openxmlformats.org/drawingml/2006/main">
            <a:off x="548640" y="4160520"/>
            <a:ext cx="11091672" cy="44805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54" name="Text 52">
            <a:extLst xmlns:a="http://schemas.openxmlformats.org/drawingml/2006/main">
              <a:ext uri="{FF2B5EF4-FFF2-40B4-BE49-F238E27FC236}">
                <a16:creationId xmlns:a16="http://schemas.microsoft.com/office/drawing/2014/main" id="{F03C3C9F-D931-4CFF-A07F-D7C46A030123}"/>
              </a:ext>
            </a:extLst>
          </p:cNvPr>
          <p:cNvSpPr>
            <a:spLocks xmlns:a="http://schemas.openxmlformats.org/drawingml/2006/main" noGrp="1"/>
          </p:cNvSpPr>
          <p:nvPr/>
        </p:nvSpPr>
        <p:spPr>
          <a:xfrm xmlns:a="http://schemas.openxmlformats.org/drawingml/2006/main">
            <a:off x="649224" y="4224528"/>
            <a:ext cx="2157984"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General Search</a:t>
            </a:r>
            <a:endParaRPr sz="1070"/>
          </a:p>
        </p:txBody>
      </p:sp>
      <p:sp>
        <p:nvSpPr>
          <p:cNvPr id="55" name="Text 53">
            <a:extLst xmlns:a="http://schemas.openxmlformats.org/drawingml/2006/main">
              <a:ext uri="{FF2B5EF4-FFF2-40B4-BE49-F238E27FC236}">
                <a16:creationId xmlns:a16="http://schemas.microsoft.com/office/drawing/2014/main" id="{EF21C774-4298-4240-AF94-EA51F9C35731}"/>
              </a:ext>
            </a:extLst>
          </p:cNvPr>
          <p:cNvSpPr>
            <a:spLocks xmlns:a="http://schemas.openxmlformats.org/drawingml/2006/main" noGrp="1"/>
          </p:cNvSpPr>
          <p:nvPr/>
        </p:nvSpPr>
        <p:spPr>
          <a:xfrm xmlns:a="http://schemas.openxmlformats.org/drawingml/2006/main">
            <a:off x="3008376" y="4224528"/>
            <a:ext cx="1856232"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Target CPA £45</a:t>
            </a:r>
            <a:endParaRPr sz="1070"/>
          </a:p>
        </p:txBody>
      </p:sp>
      <p:sp>
        <p:nvSpPr>
          <p:cNvPr id="56" name="Text 54">
            <a:extLst xmlns:a="http://schemas.openxmlformats.org/drawingml/2006/main">
              <a:ext uri="{FF2B5EF4-FFF2-40B4-BE49-F238E27FC236}">
                <a16:creationId xmlns:a16="http://schemas.microsoft.com/office/drawing/2014/main" id="{375EC35C-25BF-44CD-9660-82220F011188}"/>
              </a:ext>
            </a:extLst>
          </p:cNvPr>
          <p:cNvSpPr>
            <a:spLocks xmlns:a="http://schemas.openxmlformats.org/drawingml/2006/main" noGrp="1"/>
          </p:cNvSpPr>
          <p:nvPr/>
        </p:nvSpPr>
        <p:spPr>
          <a:xfrm xmlns:a="http://schemas.openxmlformats.org/drawingml/2006/main">
            <a:off x="5065776" y="4224528"/>
            <a:ext cx="11887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£8,000</a:t>
            </a:r>
            <a:endParaRPr sz="1070"/>
          </a:p>
        </p:txBody>
      </p:sp>
      <p:sp>
        <p:nvSpPr>
          <p:cNvPr id="57" name="Text 55">
            <a:extLst xmlns:a="http://schemas.openxmlformats.org/drawingml/2006/main">
              <a:ext uri="{FF2B5EF4-FFF2-40B4-BE49-F238E27FC236}">
                <a16:creationId xmlns:a16="http://schemas.microsoft.com/office/drawing/2014/main" id="{A391313E-614C-40AE-B9BD-0B0A7B1CBBE6}"/>
              </a:ext>
            </a:extLst>
          </p:cNvPr>
          <p:cNvSpPr>
            <a:spLocks xmlns:a="http://schemas.openxmlformats.org/drawingml/2006/main" noGrp="1"/>
          </p:cNvSpPr>
          <p:nvPr/>
        </p:nvSpPr>
        <p:spPr>
          <a:xfrm xmlns:a="http://schemas.openxmlformats.org/drawingml/2006/main">
            <a:off x="6455664" y="4224528"/>
            <a:ext cx="585216"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70</a:t>
            </a:r>
            <a:endParaRPr sz="1070"/>
          </a:p>
        </p:txBody>
      </p:sp>
      <p:sp>
        <p:nvSpPr>
          <p:cNvPr id="58" name="Text 56">
            <a:extLst xmlns:a="http://schemas.openxmlformats.org/drawingml/2006/main">
              <a:ext uri="{FF2B5EF4-FFF2-40B4-BE49-F238E27FC236}">
                <a16:creationId xmlns:a16="http://schemas.microsoft.com/office/drawing/2014/main" id="{910F5482-637B-4E00-BCAC-7543B5648E0B}"/>
              </a:ext>
            </a:extLst>
          </p:cNvPr>
          <p:cNvSpPr>
            <a:spLocks xmlns:a="http://schemas.openxmlformats.org/drawingml/2006/main" noGrp="1"/>
          </p:cNvSpPr>
          <p:nvPr/>
        </p:nvSpPr>
        <p:spPr>
          <a:xfrm xmlns:a="http://schemas.openxmlformats.org/drawingml/2006/main">
            <a:off x="7242048" y="4224528"/>
            <a:ext cx="120700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£114.29</a:t>
            </a:r>
            <a:endParaRPr sz="1070"/>
          </a:p>
        </p:txBody>
      </p:sp>
      <p:sp>
        <p:nvSpPr>
          <p:cNvPr id="59" name="Text 57">
            <a:extLst xmlns:a="http://schemas.openxmlformats.org/drawingml/2006/main">
              <a:ext uri="{FF2B5EF4-FFF2-40B4-BE49-F238E27FC236}">
                <a16:creationId xmlns:a16="http://schemas.microsoft.com/office/drawing/2014/main" id="{4CCF60D6-A096-4D26-9E53-AD2DC7720EB3}"/>
              </a:ext>
            </a:extLst>
          </p:cNvPr>
          <p:cNvSpPr>
            <a:spLocks xmlns:a="http://schemas.openxmlformats.org/drawingml/2006/main" noGrp="1"/>
          </p:cNvSpPr>
          <p:nvPr/>
        </p:nvSpPr>
        <p:spPr>
          <a:xfrm xmlns:a="http://schemas.openxmlformats.org/drawingml/2006/main">
            <a:off x="8650224" y="4224528"/>
            <a:ext cx="2889504"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Includes page views</a:t>
            </a:r>
            <a:endParaRPr sz="1070"/>
          </a:p>
        </p:txBody>
      </p:sp>
      <p:sp>
        <p:nvSpPr>
          <p:cNvPr id="60" name="Shape 58">
            <a:extLst xmlns:a="http://schemas.openxmlformats.org/drawingml/2006/main">
              <a:ext uri="{FF2B5EF4-FFF2-40B4-BE49-F238E27FC236}">
                <a16:creationId xmlns:a16="http://schemas.microsoft.com/office/drawing/2014/main" id="{228AC320-9047-4239-9A99-0DB4BF71EA50}"/>
              </a:ext>
            </a:extLst>
          </p:cNvPr>
          <p:cNvSpPr>
            <a:spLocks xmlns:a="http://schemas.openxmlformats.org/drawingml/2006/main" noGrp="1"/>
          </p:cNvSpPr>
          <p:nvPr/>
        </p:nvSpPr>
        <p:spPr>
          <a:xfrm xmlns:a="http://schemas.openxmlformats.org/drawingml/2006/main">
            <a:off x="548640" y="4608576"/>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61" name="Shape 59">
            <a:extLst xmlns:a="http://schemas.openxmlformats.org/drawingml/2006/main">
              <a:ext uri="{FF2B5EF4-FFF2-40B4-BE49-F238E27FC236}">
                <a16:creationId xmlns:a16="http://schemas.microsoft.com/office/drawing/2014/main" id="{54FF53A3-3966-4AB4-982C-38E6DBE67A59}"/>
              </a:ext>
            </a:extLst>
          </p:cNvPr>
          <p:cNvSpPr>
            <a:spLocks xmlns:a="http://schemas.openxmlformats.org/drawingml/2006/main" noGrp="1"/>
          </p:cNvSpPr>
          <p:nvPr/>
        </p:nvSpPr>
        <p:spPr>
          <a:xfrm xmlns:a="http://schemas.openxmlformats.org/drawingml/2006/main">
            <a:off x="548640" y="4608576"/>
            <a:ext cx="11091672" cy="448056"/>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62" name="Text 60">
            <a:extLst xmlns:a="http://schemas.openxmlformats.org/drawingml/2006/main">
              <a:ext uri="{FF2B5EF4-FFF2-40B4-BE49-F238E27FC236}">
                <a16:creationId xmlns:a16="http://schemas.microsoft.com/office/drawing/2014/main" id="{91152959-2F38-4A4C-AF94-45FEBB4C8B41}"/>
              </a:ext>
            </a:extLst>
          </p:cNvPr>
          <p:cNvSpPr>
            <a:spLocks xmlns:a="http://schemas.openxmlformats.org/drawingml/2006/main" noGrp="1"/>
          </p:cNvSpPr>
          <p:nvPr/>
        </p:nvSpPr>
        <p:spPr>
          <a:xfrm xmlns:a="http://schemas.openxmlformats.org/drawingml/2006/main">
            <a:off x="649224" y="4672584"/>
            <a:ext cx="2157984"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PMax - All Services</a:t>
            </a:r>
            <a:endParaRPr sz="1070"/>
          </a:p>
        </p:txBody>
      </p:sp>
      <p:sp>
        <p:nvSpPr>
          <p:cNvPr id="63" name="Text 61">
            <a:extLst xmlns:a="http://schemas.openxmlformats.org/drawingml/2006/main">
              <a:ext uri="{FF2B5EF4-FFF2-40B4-BE49-F238E27FC236}">
                <a16:creationId xmlns:a16="http://schemas.microsoft.com/office/drawing/2014/main" id="{E822E895-46CC-482B-B2D9-CC738C35E2BD}"/>
              </a:ext>
            </a:extLst>
          </p:cNvPr>
          <p:cNvSpPr>
            <a:spLocks xmlns:a="http://schemas.openxmlformats.org/drawingml/2006/main" noGrp="1"/>
          </p:cNvSpPr>
          <p:nvPr/>
        </p:nvSpPr>
        <p:spPr>
          <a:xfrm xmlns:a="http://schemas.openxmlformats.org/drawingml/2006/main">
            <a:off x="3008376" y="4672584"/>
            <a:ext cx="1856232"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Target CPA £50</a:t>
            </a:r>
            <a:endParaRPr sz="1070"/>
          </a:p>
        </p:txBody>
      </p:sp>
      <p:sp>
        <p:nvSpPr>
          <p:cNvPr id="64" name="Text 62">
            <a:extLst xmlns:a="http://schemas.openxmlformats.org/drawingml/2006/main">
              <a:ext uri="{FF2B5EF4-FFF2-40B4-BE49-F238E27FC236}">
                <a16:creationId xmlns:a16="http://schemas.microsoft.com/office/drawing/2014/main" id="{682207C1-CB03-4714-B176-53E05020E77E}"/>
              </a:ext>
            </a:extLst>
          </p:cNvPr>
          <p:cNvSpPr>
            <a:spLocks xmlns:a="http://schemas.openxmlformats.org/drawingml/2006/main" noGrp="1"/>
          </p:cNvSpPr>
          <p:nvPr/>
        </p:nvSpPr>
        <p:spPr>
          <a:xfrm xmlns:a="http://schemas.openxmlformats.org/drawingml/2006/main">
            <a:off x="5065776" y="4672584"/>
            <a:ext cx="11887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£10,000</a:t>
            </a:r>
            <a:endParaRPr sz="1070"/>
          </a:p>
        </p:txBody>
      </p:sp>
      <p:sp>
        <p:nvSpPr>
          <p:cNvPr id="65" name="Text 63">
            <a:extLst xmlns:a="http://schemas.openxmlformats.org/drawingml/2006/main">
              <a:ext uri="{FF2B5EF4-FFF2-40B4-BE49-F238E27FC236}">
                <a16:creationId xmlns:a16="http://schemas.microsoft.com/office/drawing/2014/main" id="{6B75822C-81C9-4069-9666-A0BED7DD85F3}"/>
              </a:ext>
            </a:extLst>
          </p:cNvPr>
          <p:cNvSpPr>
            <a:spLocks xmlns:a="http://schemas.openxmlformats.org/drawingml/2006/main" noGrp="1"/>
          </p:cNvSpPr>
          <p:nvPr/>
        </p:nvSpPr>
        <p:spPr>
          <a:xfrm xmlns:a="http://schemas.openxmlformats.org/drawingml/2006/main">
            <a:off x="6455664" y="4672584"/>
            <a:ext cx="585216"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80</a:t>
            </a:r>
            <a:endParaRPr sz="1070"/>
          </a:p>
        </p:txBody>
      </p:sp>
      <p:sp>
        <p:nvSpPr>
          <p:cNvPr id="66" name="Text 64">
            <a:extLst xmlns:a="http://schemas.openxmlformats.org/drawingml/2006/main">
              <a:ext uri="{FF2B5EF4-FFF2-40B4-BE49-F238E27FC236}">
                <a16:creationId xmlns:a16="http://schemas.microsoft.com/office/drawing/2014/main" id="{8E3A33A4-6B61-4F7F-B770-DAB766904D99}"/>
              </a:ext>
            </a:extLst>
          </p:cNvPr>
          <p:cNvSpPr>
            <a:spLocks xmlns:a="http://schemas.openxmlformats.org/drawingml/2006/main" noGrp="1"/>
          </p:cNvSpPr>
          <p:nvPr/>
        </p:nvSpPr>
        <p:spPr>
          <a:xfrm xmlns:a="http://schemas.openxmlformats.org/drawingml/2006/main">
            <a:off x="7242048" y="4672584"/>
            <a:ext cx="120700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£125.00</a:t>
            </a:r>
            <a:endParaRPr sz="1070"/>
          </a:p>
        </p:txBody>
      </p:sp>
      <p:sp>
        <p:nvSpPr>
          <p:cNvPr id="67" name="Text 65">
            <a:extLst xmlns:a="http://schemas.openxmlformats.org/drawingml/2006/main">
              <a:ext uri="{FF2B5EF4-FFF2-40B4-BE49-F238E27FC236}">
                <a16:creationId xmlns:a16="http://schemas.microsoft.com/office/drawing/2014/main" id="{D7C699D3-B900-4C11-8EC8-9CC1D4017A64}"/>
              </a:ext>
            </a:extLst>
          </p:cNvPr>
          <p:cNvSpPr>
            <a:spLocks xmlns:a="http://schemas.openxmlformats.org/drawingml/2006/main" noGrp="1"/>
          </p:cNvSpPr>
          <p:nvPr/>
        </p:nvSpPr>
        <p:spPr>
          <a:xfrm xmlns:a="http://schemas.openxmlformats.org/drawingml/2006/main">
            <a:off x="8650224" y="4672584"/>
            <a:ext cx="2889504"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Includes page views</a:t>
            </a:r>
            <a:endParaRPr sz="1070"/>
          </a:p>
        </p:txBody>
      </p:sp>
      <p:sp>
        <p:nvSpPr>
          <p:cNvPr id="68" name="Shape 66">
            <a:extLst xmlns:a="http://schemas.openxmlformats.org/drawingml/2006/main">
              <a:ext uri="{FF2B5EF4-FFF2-40B4-BE49-F238E27FC236}">
                <a16:creationId xmlns:a16="http://schemas.microsoft.com/office/drawing/2014/main" id="{B829F6C2-9BF5-4444-9925-877A686E5016}"/>
              </a:ext>
            </a:extLst>
          </p:cNvPr>
          <p:cNvSpPr>
            <a:spLocks xmlns:a="http://schemas.openxmlformats.org/drawingml/2006/main" noGrp="1"/>
          </p:cNvSpPr>
          <p:nvPr/>
        </p:nvSpPr>
        <p:spPr>
          <a:xfrm xmlns:a="http://schemas.openxmlformats.org/drawingml/2006/main">
            <a:off x="548640" y="5056632"/>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69" name="Shape 67">
            <a:extLst xmlns:a="http://schemas.openxmlformats.org/drawingml/2006/main">
              <a:ext uri="{FF2B5EF4-FFF2-40B4-BE49-F238E27FC236}">
                <a16:creationId xmlns:a16="http://schemas.microsoft.com/office/drawing/2014/main" id="{3ED83718-DA64-4E34-BC28-D45195308E0E}"/>
              </a:ext>
            </a:extLst>
          </p:cNvPr>
          <p:cNvSpPr>
            <a:spLocks xmlns:a="http://schemas.openxmlformats.org/drawingml/2006/main" noGrp="1"/>
          </p:cNvSpPr>
          <p:nvPr/>
        </p:nvSpPr>
        <p:spPr>
          <a:xfrm xmlns:a="http://schemas.openxmlformats.org/drawingml/2006/main">
            <a:off x="548640" y="5056632"/>
            <a:ext cx="11091672" cy="44805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70" name="Text 68">
            <a:extLst xmlns:a="http://schemas.openxmlformats.org/drawingml/2006/main">
              <a:ext uri="{FF2B5EF4-FFF2-40B4-BE49-F238E27FC236}">
                <a16:creationId xmlns:a16="http://schemas.microsoft.com/office/drawing/2014/main" id="{B3EB693B-5CCC-4013-B377-B4254734BDC7}"/>
              </a:ext>
            </a:extLst>
          </p:cNvPr>
          <p:cNvSpPr>
            <a:spLocks xmlns:a="http://schemas.openxmlformats.org/drawingml/2006/main" noGrp="1"/>
          </p:cNvSpPr>
          <p:nvPr/>
        </p:nvSpPr>
        <p:spPr>
          <a:xfrm xmlns:a="http://schemas.openxmlformats.org/drawingml/2006/main">
            <a:off x="649224" y="5120640"/>
            <a:ext cx="2157984"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TOTAL</a:t>
            </a:r>
            <a:endParaRPr sz="1070"/>
          </a:p>
        </p:txBody>
      </p:sp>
      <p:sp>
        <p:nvSpPr>
          <p:cNvPr id="71" name="Text 69">
            <a:extLst xmlns:a="http://schemas.openxmlformats.org/drawingml/2006/main">
              <a:ext uri="{FF2B5EF4-FFF2-40B4-BE49-F238E27FC236}">
                <a16:creationId xmlns:a16="http://schemas.microsoft.com/office/drawing/2014/main" id="{C331739D-D7FB-40F2-A79F-636A39BA1BE7}"/>
              </a:ext>
            </a:extLst>
          </p:cNvPr>
          <p:cNvSpPr>
            <a:spLocks xmlns:a="http://schemas.openxmlformats.org/drawingml/2006/main" noGrp="1"/>
          </p:cNvSpPr>
          <p:nvPr/>
        </p:nvSpPr>
        <p:spPr>
          <a:xfrm xmlns:a="http://schemas.openxmlformats.org/drawingml/2006/main">
            <a:off x="5065776" y="5120640"/>
            <a:ext cx="11887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£60,000</a:t>
            </a:r>
            <a:endParaRPr sz="1070"/>
          </a:p>
        </p:txBody>
      </p:sp>
      <p:sp>
        <p:nvSpPr>
          <p:cNvPr id="72" name="Text 70">
            <a:extLst xmlns:a="http://schemas.openxmlformats.org/drawingml/2006/main">
              <a:ext uri="{FF2B5EF4-FFF2-40B4-BE49-F238E27FC236}">
                <a16:creationId xmlns:a16="http://schemas.microsoft.com/office/drawing/2014/main" id="{44F0691C-0FFF-4DA7-9214-5AAE8E7810A9}"/>
              </a:ext>
            </a:extLst>
          </p:cNvPr>
          <p:cNvSpPr>
            <a:spLocks xmlns:a="http://schemas.openxmlformats.org/drawingml/2006/main" noGrp="1"/>
          </p:cNvSpPr>
          <p:nvPr/>
        </p:nvSpPr>
        <p:spPr>
          <a:xfrm xmlns:a="http://schemas.openxmlformats.org/drawingml/2006/main">
            <a:off x="6455664" y="5120640"/>
            <a:ext cx="585216"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840</a:t>
            </a:r>
            <a:endParaRPr sz="1070"/>
          </a:p>
        </p:txBody>
      </p:sp>
      <p:sp>
        <p:nvSpPr>
          <p:cNvPr id="73" name="Text 71">
            <a:extLst xmlns:a="http://schemas.openxmlformats.org/drawingml/2006/main">
              <a:ext uri="{FF2B5EF4-FFF2-40B4-BE49-F238E27FC236}">
                <a16:creationId xmlns:a16="http://schemas.microsoft.com/office/drawing/2014/main" id="{8AACAB88-B8FC-4154-AFA4-58409AEFB98F}"/>
              </a:ext>
            </a:extLst>
          </p:cNvPr>
          <p:cNvSpPr>
            <a:spLocks xmlns:a="http://schemas.openxmlformats.org/drawingml/2006/main" noGrp="1"/>
          </p:cNvSpPr>
          <p:nvPr/>
        </p:nvSpPr>
        <p:spPr>
          <a:xfrm xmlns:a="http://schemas.openxmlformats.org/drawingml/2006/main">
            <a:off x="7242048" y="5120640"/>
            <a:ext cx="120700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£71.43</a:t>
            </a:r>
            <a:endParaRPr sz="1070"/>
          </a:p>
        </p:txBody>
      </p:sp>
      <p:sp>
        <p:nvSpPr>
          <p:cNvPr id="74" name="Text 72">
            <a:extLst xmlns:a="http://schemas.openxmlformats.org/drawingml/2006/main">
              <a:ext uri="{FF2B5EF4-FFF2-40B4-BE49-F238E27FC236}">
                <a16:creationId xmlns:a16="http://schemas.microsoft.com/office/drawing/2014/main" id="{415CBDC0-2A76-48A7-8016-470405F63EAF}"/>
              </a:ext>
            </a:extLst>
          </p:cNvPr>
          <p:cNvSpPr>
            <a:spLocks xmlns:a="http://schemas.openxmlformats.org/drawingml/2006/main" noGrp="1"/>
          </p:cNvSpPr>
          <p:nvPr/>
        </p:nvSpPr>
        <p:spPr>
          <a:xfrm xmlns:a="http://schemas.openxmlformats.org/drawingml/2006/main">
            <a:off x="8650224" y="5120640"/>
            <a:ext cx="2889504"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Hold net spend initially</a:t>
            </a:r>
            <a:endParaRPr sz="1070"/>
          </a:p>
        </p:txBody>
      </p:sp>
      <p:sp>
        <p:nvSpPr>
          <p:cNvPr id="75" name="Shape 73">
            <a:extLst xmlns:a="http://schemas.openxmlformats.org/drawingml/2006/main">
              <a:ext uri="{FF2B5EF4-FFF2-40B4-BE49-F238E27FC236}">
                <a16:creationId xmlns:a16="http://schemas.microsoft.com/office/drawing/2014/main" id="{0977FB5F-2CDD-4684-9E8B-654D621153B0}"/>
              </a:ext>
            </a:extLst>
          </p:cNvPr>
          <p:cNvSpPr>
            <a:spLocks xmlns:a="http://schemas.openxmlformats.org/drawingml/2006/main" noGrp="1"/>
          </p:cNvSpPr>
          <p:nvPr/>
        </p:nvSpPr>
        <p:spPr>
          <a:xfrm xmlns:a="http://schemas.openxmlformats.org/drawingml/2006/main">
            <a:off x="548640" y="5504688"/>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76" name="Shape 74">
            <a:extLst xmlns:a="http://schemas.openxmlformats.org/drawingml/2006/main">
              <a:ext uri="{FF2B5EF4-FFF2-40B4-BE49-F238E27FC236}">
                <a16:creationId xmlns:a16="http://schemas.microsoft.com/office/drawing/2014/main" id="{3D6E8933-7093-41B4-8709-84A956E7B8D9}"/>
              </a:ext>
            </a:extLst>
          </p:cNvPr>
          <p:cNvSpPr>
            <a:spLocks xmlns:a="http://schemas.openxmlformats.org/drawingml/2006/main" noGrp="1"/>
          </p:cNvSpPr>
          <p:nvPr/>
        </p:nvSpPr>
        <p:spPr>
          <a:xfrm xmlns:a="http://schemas.openxmlformats.org/drawingml/2006/main">
            <a:off x="548640" y="5833872"/>
            <a:ext cx="11094720" cy="35661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77" name="Text 75">
            <a:extLst xmlns:a="http://schemas.openxmlformats.org/drawingml/2006/main">
              <a:ext uri="{FF2B5EF4-FFF2-40B4-BE49-F238E27FC236}">
                <a16:creationId xmlns:a16="http://schemas.microsoft.com/office/drawing/2014/main" id="{9188FAEC-7A7B-4AFE-BF25-9CB63329AED7}"/>
              </a:ext>
            </a:extLst>
          </p:cNvPr>
          <p:cNvSpPr>
            <a:spLocks xmlns:a="http://schemas.openxmlformats.org/drawingml/2006/main" noGrp="1"/>
          </p:cNvSpPr>
          <p:nvPr/>
        </p:nvSpPr>
        <p:spPr>
          <a:xfrm xmlns:a="http://schemas.openxmlformats.org/drawingml/2006/main">
            <a:off x="676656" y="5875020"/>
            <a:ext cx="1083868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10">
                <a:solidFill>
                  <a:srgbClr val="50504D"/>
                </a:solidFill>
                <a:latin typeface="Inter"/>
                <a:ea typeface="Inter"/>
                <a:cs typeface="Inter"/>
              </a:rPr>
              <a:t>Existing target CPAs refer to the configured goal set. After changing goals, re-baseline the targets rather than reusing them mechanically.</a:t>
            </a:r>
            <a:endParaRPr sz="1010"/>
          </a:p>
        </p:txBody>
      </p:sp>
      <p:pic>
        <p:nvPicPr>
          <p:cNvPr id="148" name=""/>
          <p:cNvPicPr>
            <a:picLocks xmlns:a="http://schemas.openxmlformats.org/drawingml/2006/main" noChangeAspect="1"/>
          </p:cNvPicPr>
          <p:nvPr/>
        </p:nvPicPr>
        <p:blipFill>
          <a:blip xmlns:r="http://schemas.openxmlformats.org/officeDocument/2006/relationships" xmlns:a="http://schemas.openxmlformats.org/drawingml/2006/main" r:embed="R2153a92e28404e31">
            <a:extLst>
              <a:ext uri="{96DAC541-7B7A-43D3-8B79-37D633B846F1}">
                <asvg:svgBlip xmlns:asvg="http://schemas.microsoft.com/office/drawing/2016/SVG/main" r:embed="R429db833d01c4ebd"/>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79" name="Zbang">
            <a:extLst xmlns:a="http://schemas.openxmlformats.org/drawingml/2006/main">
              <a:ext uri="{FF2B5EF4-FFF2-40B4-BE49-F238E27FC236}">
                <a16:creationId xmlns:a16="http://schemas.microsoft.com/office/drawing/2014/main" id="{7C5C5E20-AAEC-44F7-8124-90754E77EF1C}"/>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80" name="03 / BIDDING - CAMPAIGN ALLOCATION">
            <a:extLst xmlns:a="http://schemas.openxmlformats.org/drawingml/2006/main">
              <a:ext uri="{FF2B5EF4-FFF2-40B4-BE49-F238E27FC236}">
                <a16:creationId xmlns:a16="http://schemas.microsoft.com/office/drawing/2014/main" id="{4EA28311-B9F0-4FA8-9A22-0F5FD33C3327}"/>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03 / BIDDING - CAMPAIGN ALLOCATION</a:t>
            </a:r>
          </a:p>
        </p:txBody>
      </p:sp>
      <p:sp>
        <p:nvSpPr>
          <p:cNvPr id="81" name="">
            <a:extLst xmlns:a="http://schemas.openxmlformats.org/drawingml/2006/main">
              <a:ext uri="{FF2B5EF4-FFF2-40B4-BE49-F238E27FC236}">
                <a16:creationId xmlns:a16="http://schemas.microsoft.com/office/drawing/2014/main" id="{5924AC3D-E55C-4C4A-B51F-ECBAFF916132}"/>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82" name="">
            <a:extLst xmlns:a="http://schemas.openxmlformats.org/drawingml/2006/main">
              <a:ext uri="{FF2B5EF4-FFF2-40B4-BE49-F238E27FC236}">
                <a16:creationId xmlns:a16="http://schemas.microsoft.com/office/drawing/2014/main" id="{3CD5F3A9-C5BE-427A-B10C-14F26880B7F7}"/>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83" name="EXAMPLE BOILER CO. · FICTIONAL DATA · 1 MAY–31 JUL 2026">
            <a:extLst xmlns:a="http://schemas.openxmlformats.org/drawingml/2006/main">
              <a:ext uri="{FF2B5EF4-FFF2-40B4-BE49-F238E27FC236}">
                <a16:creationId xmlns:a16="http://schemas.microsoft.com/office/drawing/2014/main" id="{8BB1FCEF-8128-483C-9656-6367CE5CBC19}"/>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84" name="12">
            <a:extLst xmlns:a="http://schemas.openxmlformats.org/drawingml/2006/main">
              <a:ext uri="{FF2B5EF4-FFF2-40B4-BE49-F238E27FC236}">
                <a16:creationId xmlns:a16="http://schemas.microsoft.com/office/drawing/2014/main" id="{7084BD99-3478-40AA-BCD4-5B0D068DF0E7}"/>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12</a:t>
            </a:r>
          </a:p>
        </p:txBody>
      </p:sp>
    </p:spTree>
    <p:extLst>
      <p:ext uri="{BB962C8B-B14F-4D97-AF65-F5344CB8AC3E}">
        <p14:creationId xmlns:p14="http://schemas.microsoft.com/office/powerpoint/2010/main" val="878060153"/>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 13">
            <a:extLst xmlns:a="http://schemas.openxmlformats.org/drawingml/2006/main">
              <a:ext uri="{FF2B5EF4-FFF2-40B4-BE49-F238E27FC236}">
                <a16:creationId xmlns:a16="http://schemas.microsoft.com/office/drawing/2014/main" id="{35137CEA-EFE5-4E13-9B7F-E642F011B54E}"/>
              </a:ext>
            </a:extLst>
          </p:cNvPr>
          <p:cNvSpPr>
            <a:spLocks xmlns:a="http://schemas.openxmlformats.org/drawingml/2006/main" noGrp="1"/>
          </p:cNvSpPr>
          <p:nvPr/>
        </p:nvSpPr>
        <p:spPr>
          <a:xfrm xmlns:a="http://schemas.openxmlformats.org/drawingml/2006/main">
            <a:off x="548640" y="1005840"/>
            <a:ext cx="11094720" cy="8686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100" b="1">
                <a:solidFill>
                  <a:srgbClr val="0B0B0D"/>
                </a:solidFill>
                <a:latin typeface="Inter"/>
                <a:ea typeface="Inter"/>
                <a:cs typeface="Inter"/>
              </a:rPr>
              <a:t>Fix the goal. Rebuild the baseline.</a:t>
            </a:r>
            <a:endParaRPr sz="3100"/>
          </a:p>
          <a:p xmlns:a="http://schemas.openxmlformats.org/drawingml/2006/main">
            <a:pPr marL="0" indent="0">
              <a:buNone/>
            </a:pPr>
            <a:r>
              <a:rPr sz="3100" b="1">
                <a:solidFill>
                  <a:srgbClr val="0B0B0D"/>
                </a:solidFill>
                <a:latin typeface="Inter"/>
                <a:ea typeface="Inter"/>
                <a:cs typeface="Inter"/>
              </a:rPr>
              <a:t>Then test the allocation.</a:t>
            </a:r>
            <a:endParaRPr sz="3100"/>
          </a:p>
        </p:txBody>
      </p:sp>
      <p:sp>
        <p:nvSpPr>
          <p:cNvPr id="16" name="Text 14">
            <a:extLst xmlns:a="http://schemas.openxmlformats.org/drawingml/2006/main">
              <a:ext uri="{FF2B5EF4-FFF2-40B4-BE49-F238E27FC236}">
                <a16:creationId xmlns:a16="http://schemas.microsoft.com/office/drawing/2014/main" id="{D0BBA0C6-065E-4889-A4A9-A583CCDF72D5}"/>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General Search is the clearest example of why the order matters.</a:t>
            </a:r>
            <a:endParaRPr sz="1340"/>
          </a:p>
        </p:txBody>
      </p:sp>
      <p:sp>
        <p:nvSpPr>
          <p:cNvPr id="17" name="Shape 15">
            <a:extLst xmlns:a="http://schemas.openxmlformats.org/drawingml/2006/main">
              <a:ext uri="{FF2B5EF4-FFF2-40B4-BE49-F238E27FC236}">
                <a16:creationId xmlns:a16="http://schemas.microsoft.com/office/drawing/2014/main" id="{B762B2DB-46C7-4F52-976C-4E1E96D4F298}"/>
              </a:ext>
            </a:extLst>
          </p:cNvPr>
          <p:cNvSpPr>
            <a:spLocks xmlns:a="http://schemas.openxmlformats.org/drawingml/2006/main" noGrp="1"/>
          </p:cNvSpPr>
          <p:nvPr/>
        </p:nvSpPr>
        <p:spPr>
          <a:xfrm xmlns:a="http://schemas.openxmlformats.org/drawingml/2006/main">
            <a:off x="548640" y="2514600"/>
            <a:ext cx="3538728" cy="2551176"/>
          </a:xfrm>
          <a:prstGeom xmlns:a="http://schemas.openxmlformats.org/drawingml/2006/main" prst="roundRect">
            <a:avLst>
              <a:gd name="adj" fmla="val 4659"/>
            </a:avLst>
          </a:prstGeom>
          <a:solidFill xmlns:a="http://schemas.openxmlformats.org/drawingml/2006/main">
            <a:srgbClr val="E8E3D8"/>
          </a:solidFill>
          <a:ln xmlns:a="http://schemas.openxmlformats.org/drawingml/2006/main" w="7620">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Text 16">
            <a:extLst xmlns:a="http://schemas.openxmlformats.org/drawingml/2006/main">
              <a:ext uri="{FF2B5EF4-FFF2-40B4-BE49-F238E27FC236}">
                <a16:creationId xmlns:a16="http://schemas.microsoft.com/office/drawing/2014/main" id="{4C0BD8C6-A821-4595-8D20-F8CF0828294D}"/>
              </a:ext>
            </a:extLst>
          </p:cNvPr>
          <p:cNvSpPr>
            <a:spLocks xmlns:a="http://schemas.openxmlformats.org/drawingml/2006/main" noGrp="1"/>
          </p:cNvSpPr>
          <p:nvPr/>
        </p:nvSpPr>
        <p:spPr>
          <a:xfrm xmlns:a="http://schemas.openxmlformats.org/drawingml/2006/main">
            <a:off x="731520" y="2761488"/>
            <a:ext cx="3163824"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CURRENT SETUP</a:t>
            </a:r>
            <a:endParaRPr sz="920"/>
          </a:p>
        </p:txBody>
      </p:sp>
      <p:sp>
        <p:nvSpPr>
          <p:cNvPr id="19" name="Text 17">
            <a:extLst xmlns:a="http://schemas.openxmlformats.org/drawingml/2006/main">
              <a:ext uri="{FF2B5EF4-FFF2-40B4-BE49-F238E27FC236}">
                <a16:creationId xmlns:a16="http://schemas.microsoft.com/office/drawing/2014/main" id="{BE8DE064-8ECF-47C3-8D42-34A568C85AC8}"/>
              </a:ext>
            </a:extLst>
          </p:cNvPr>
          <p:cNvSpPr>
            <a:spLocks xmlns:a="http://schemas.openxmlformats.org/drawingml/2006/main" noGrp="1"/>
          </p:cNvSpPr>
          <p:nvPr/>
        </p:nvSpPr>
        <p:spPr>
          <a:xfrm xmlns:a="http://schemas.openxmlformats.org/drawingml/2006/main">
            <a:off x="731520" y="3154680"/>
            <a:ext cx="621792" cy="5212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800" b="1">
                <a:solidFill>
                  <a:srgbClr val="1736BD"/>
                </a:solidFill>
                <a:latin typeface="Inter"/>
                <a:ea typeface="Inter"/>
                <a:cs typeface="Inter"/>
              </a:rPr>
              <a:t>01</a:t>
            </a:r>
            <a:endParaRPr sz="2800"/>
          </a:p>
        </p:txBody>
      </p:sp>
      <p:sp>
        <p:nvSpPr>
          <p:cNvPr id="20" name="Text 18">
            <a:extLst xmlns:a="http://schemas.openxmlformats.org/drawingml/2006/main">
              <a:ext uri="{FF2B5EF4-FFF2-40B4-BE49-F238E27FC236}">
                <a16:creationId xmlns:a16="http://schemas.microsoft.com/office/drawing/2014/main" id="{F183DE44-566B-43F9-9CEE-F140B368D690}"/>
              </a:ext>
            </a:extLst>
          </p:cNvPr>
          <p:cNvSpPr>
            <a:spLocks xmlns:a="http://schemas.openxmlformats.org/drawingml/2006/main" noGrp="1"/>
          </p:cNvSpPr>
          <p:nvPr/>
        </p:nvSpPr>
        <p:spPr>
          <a:xfrm xmlns:a="http://schemas.openxmlformats.org/drawingml/2006/main">
            <a:off x="731520" y="3694176"/>
            <a:ext cx="3163824" cy="512064"/>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buNone/>
            </a:pPr>
            <a:r>
              <a:rPr sz="3350" b="1">
                <a:solidFill>
                  <a:srgbClr val="0B0B0D"/>
                </a:solidFill>
                <a:latin typeface="Inter"/>
                <a:ea typeface="Inter"/>
                <a:cs typeface="Inter"/>
              </a:rPr>
              <a:t>£45</a:t>
            </a:r>
            <a:endParaRPr sz="3350"/>
          </a:p>
        </p:txBody>
      </p:sp>
      <p:sp>
        <p:nvSpPr>
          <p:cNvPr id="21" name="Text 19">
            <a:extLst xmlns:a="http://schemas.openxmlformats.org/drawingml/2006/main">
              <a:ext uri="{FF2B5EF4-FFF2-40B4-BE49-F238E27FC236}">
                <a16:creationId xmlns:a16="http://schemas.microsoft.com/office/drawing/2014/main" id="{426A8A5E-B010-4F8F-9EB1-08E2363F4748}"/>
              </a:ext>
            </a:extLst>
          </p:cNvPr>
          <p:cNvSpPr>
            <a:spLocks xmlns:a="http://schemas.openxmlformats.org/drawingml/2006/main" noGrp="1"/>
          </p:cNvSpPr>
          <p:nvPr/>
        </p:nvSpPr>
        <p:spPr>
          <a:xfrm xmlns:a="http://schemas.openxmlformats.org/drawingml/2006/main">
            <a:off x="731520" y="4343400"/>
            <a:ext cx="3163824" cy="53035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80">
                <a:solidFill>
                  <a:srgbClr val="50504D"/>
                </a:solidFill>
                <a:latin typeface="Inter"/>
                <a:ea typeface="Inter"/>
                <a:cs typeface="Inter"/>
              </a:rPr>
              <a:t>Target CPA for a mixed set of enquiry actions and page views.</a:t>
            </a:r>
            <a:endParaRPr sz="1280"/>
          </a:p>
        </p:txBody>
      </p:sp>
      <p:sp>
        <p:nvSpPr>
          <p:cNvPr id="22" name="Shape 20">
            <a:extLst xmlns:a="http://schemas.openxmlformats.org/drawingml/2006/main">
              <a:ext uri="{FF2B5EF4-FFF2-40B4-BE49-F238E27FC236}">
                <a16:creationId xmlns:a16="http://schemas.microsoft.com/office/drawing/2014/main" id="{EB86CD69-05AE-41E8-95F3-436C4D718427}"/>
              </a:ext>
            </a:extLst>
          </p:cNvPr>
          <p:cNvSpPr>
            <a:spLocks xmlns:a="http://schemas.openxmlformats.org/drawingml/2006/main" noGrp="1"/>
          </p:cNvSpPr>
          <p:nvPr/>
        </p:nvSpPr>
        <p:spPr>
          <a:xfrm xmlns:a="http://schemas.openxmlformats.org/drawingml/2006/main">
            <a:off x="4334256" y="2514600"/>
            <a:ext cx="3538728" cy="2551176"/>
          </a:xfrm>
          <a:prstGeom xmlns:a="http://schemas.openxmlformats.org/drawingml/2006/main" prst="roundRect">
            <a:avLst>
              <a:gd name="adj" fmla="val 4659"/>
            </a:avLst>
          </a:prstGeom>
          <a:solidFill xmlns:a="http://schemas.openxmlformats.org/drawingml/2006/main">
            <a:srgbClr val="E8E3D8"/>
          </a:solidFill>
          <a:ln xmlns:a="http://schemas.openxmlformats.org/drawingml/2006/main" w="7620">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23" name="Text 21">
            <a:extLst xmlns:a="http://schemas.openxmlformats.org/drawingml/2006/main">
              <a:ext uri="{FF2B5EF4-FFF2-40B4-BE49-F238E27FC236}">
                <a16:creationId xmlns:a16="http://schemas.microsoft.com/office/drawing/2014/main" id="{330A9D5C-557D-4A7C-BD71-91045BA996DA}"/>
              </a:ext>
            </a:extLst>
          </p:cNvPr>
          <p:cNvSpPr>
            <a:spLocks xmlns:a="http://schemas.openxmlformats.org/drawingml/2006/main" noGrp="1"/>
          </p:cNvSpPr>
          <p:nvPr/>
        </p:nvSpPr>
        <p:spPr>
          <a:xfrm xmlns:a="http://schemas.openxmlformats.org/drawingml/2006/main">
            <a:off x="4517136" y="2761488"/>
            <a:ext cx="3163824"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AFTER GOAL REVIEW</a:t>
            </a:r>
            <a:endParaRPr sz="920"/>
          </a:p>
        </p:txBody>
      </p:sp>
      <p:sp>
        <p:nvSpPr>
          <p:cNvPr id="24" name="Text 22">
            <a:extLst xmlns:a="http://schemas.openxmlformats.org/drawingml/2006/main">
              <a:ext uri="{FF2B5EF4-FFF2-40B4-BE49-F238E27FC236}">
                <a16:creationId xmlns:a16="http://schemas.microsoft.com/office/drawing/2014/main" id="{D9177386-4291-4A25-83F0-624C92492FAE}"/>
              </a:ext>
            </a:extLst>
          </p:cNvPr>
          <p:cNvSpPr>
            <a:spLocks xmlns:a="http://schemas.openxmlformats.org/drawingml/2006/main" noGrp="1"/>
          </p:cNvSpPr>
          <p:nvPr/>
        </p:nvSpPr>
        <p:spPr>
          <a:xfrm xmlns:a="http://schemas.openxmlformats.org/drawingml/2006/main">
            <a:off x="4517136" y="3154680"/>
            <a:ext cx="621792" cy="5212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800" b="1">
                <a:solidFill>
                  <a:srgbClr val="1736BD"/>
                </a:solidFill>
                <a:latin typeface="Inter"/>
                <a:ea typeface="Inter"/>
                <a:cs typeface="Inter"/>
              </a:rPr>
              <a:t>02</a:t>
            </a:r>
            <a:endParaRPr sz="2800"/>
          </a:p>
        </p:txBody>
      </p:sp>
      <p:sp>
        <p:nvSpPr>
          <p:cNvPr id="25" name="Text 23">
            <a:extLst xmlns:a="http://schemas.openxmlformats.org/drawingml/2006/main">
              <a:ext uri="{FF2B5EF4-FFF2-40B4-BE49-F238E27FC236}">
                <a16:creationId xmlns:a16="http://schemas.microsoft.com/office/drawing/2014/main" id="{6AF53E23-24D6-458C-A827-203EFC6AF801}"/>
              </a:ext>
            </a:extLst>
          </p:cNvPr>
          <p:cNvSpPr>
            <a:spLocks xmlns:a="http://schemas.openxmlformats.org/drawingml/2006/main" noGrp="1"/>
          </p:cNvSpPr>
          <p:nvPr/>
        </p:nvSpPr>
        <p:spPr>
          <a:xfrm xmlns:a="http://schemas.openxmlformats.org/drawingml/2006/main">
            <a:off x="4517136" y="3694176"/>
            <a:ext cx="3163824" cy="512064"/>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buNone/>
            </a:pPr>
            <a:r>
              <a:rPr sz="2350" b="1">
                <a:solidFill>
                  <a:srgbClr val="0B0B0D"/>
                </a:solidFill>
                <a:latin typeface="Inter"/>
                <a:ea typeface="Inter"/>
                <a:cs typeface="Inter"/>
              </a:rPr>
              <a:t>Re-baseline</a:t>
            </a:r>
            <a:endParaRPr sz="2350"/>
          </a:p>
        </p:txBody>
      </p:sp>
      <p:sp>
        <p:nvSpPr>
          <p:cNvPr id="26" name="Text 24">
            <a:extLst xmlns:a="http://schemas.openxmlformats.org/drawingml/2006/main">
              <a:ext uri="{FF2B5EF4-FFF2-40B4-BE49-F238E27FC236}">
                <a16:creationId xmlns:a16="http://schemas.microsoft.com/office/drawing/2014/main" id="{A8905495-7E02-4BC8-BBE8-36FF05341A1E}"/>
              </a:ext>
            </a:extLst>
          </p:cNvPr>
          <p:cNvSpPr>
            <a:spLocks xmlns:a="http://schemas.openxmlformats.org/drawingml/2006/main" noGrp="1"/>
          </p:cNvSpPr>
          <p:nvPr/>
        </p:nvSpPr>
        <p:spPr>
          <a:xfrm xmlns:a="http://schemas.openxmlformats.org/drawingml/2006/main">
            <a:off x="4517136" y="4343400"/>
            <a:ext cx="3163824" cy="53035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80">
                <a:solidFill>
                  <a:srgbClr val="50504D"/>
                </a:solidFill>
                <a:latin typeface="Inter"/>
                <a:ea typeface="Inter"/>
                <a:cs typeface="Inter"/>
              </a:rPr>
              <a:t>Use the selected enquiry definition. Do not assume the same target still fits.</a:t>
            </a:r>
            <a:endParaRPr sz="1280"/>
          </a:p>
        </p:txBody>
      </p:sp>
      <p:sp>
        <p:nvSpPr>
          <p:cNvPr id="27" name="Shape 25">
            <a:extLst xmlns:a="http://schemas.openxmlformats.org/drawingml/2006/main">
              <a:ext uri="{FF2B5EF4-FFF2-40B4-BE49-F238E27FC236}">
                <a16:creationId xmlns:a16="http://schemas.microsoft.com/office/drawing/2014/main" id="{540EFDD4-4E69-498A-80A3-90917347EDDA}"/>
              </a:ext>
            </a:extLst>
          </p:cNvPr>
          <p:cNvSpPr>
            <a:spLocks xmlns:a="http://schemas.openxmlformats.org/drawingml/2006/main" noGrp="1"/>
          </p:cNvSpPr>
          <p:nvPr/>
        </p:nvSpPr>
        <p:spPr>
          <a:xfrm xmlns:a="http://schemas.openxmlformats.org/drawingml/2006/main">
            <a:off x="8119872" y="2514600"/>
            <a:ext cx="3538728" cy="2551176"/>
          </a:xfrm>
          <a:prstGeom xmlns:a="http://schemas.openxmlformats.org/drawingml/2006/main" prst="roundRect">
            <a:avLst>
              <a:gd name="adj" fmla="val 4659"/>
            </a:avLst>
          </a:prstGeom>
          <a:solidFill xmlns:a="http://schemas.openxmlformats.org/drawingml/2006/main">
            <a:srgbClr val="E8E3D8"/>
          </a:solidFill>
          <a:ln xmlns:a="http://schemas.openxmlformats.org/drawingml/2006/main" w="7620">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Text 26">
            <a:extLst xmlns:a="http://schemas.openxmlformats.org/drawingml/2006/main">
              <a:ext uri="{FF2B5EF4-FFF2-40B4-BE49-F238E27FC236}">
                <a16:creationId xmlns:a16="http://schemas.microsoft.com/office/drawing/2014/main" id="{45670570-FC0E-4956-9E2C-B77FAFC69E04}"/>
              </a:ext>
            </a:extLst>
          </p:cNvPr>
          <p:cNvSpPr>
            <a:spLocks xmlns:a="http://schemas.openxmlformats.org/drawingml/2006/main" noGrp="1"/>
          </p:cNvSpPr>
          <p:nvPr/>
        </p:nvSpPr>
        <p:spPr>
          <a:xfrm xmlns:a="http://schemas.openxmlformats.org/drawingml/2006/main">
            <a:off x="8302752" y="2761488"/>
            <a:ext cx="3163824"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AFTER STABILITY</a:t>
            </a:r>
            <a:endParaRPr sz="920"/>
          </a:p>
        </p:txBody>
      </p:sp>
      <p:sp>
        <p:nvSpPr>
          <p:cNvPr id="29" name="Text 27">
            <a:extLst xmlns:a="http://schemas.openxmlformats.org/drawingml/2006/main">
              <a:ext uri="{FF2B5EF4-FFF2-40B4-BE49-F238E27FC236}">
                <a16:creationId xmlns:a16="http://schemas.microsoft.com/office/drawing/2014/main" id="{D19BFE7C-DCEF-48E8-8408-744EE4FAF40E}"/>
              </a:ext>
            </a:extLst>
          </p:cNvPr>
          <p:cNvSpPr>
            <a:spLocks xmlns:a="http://schemas.openxmlformats.org/drawingml/2006/main" noGrp="1"/>
          </p:cNvSpPr>
          <p:nvPr/>
        </p:nvSpPr>
        <p:spPr>
          <a:xfrm xmlns:a="http://schemas.openxmlformats.org/drawingml/2006/main">
            <a:off x="8302752" y="3154680"/>
            <a:ext cx="621792" cy="5212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800" b="1">
                <a:solidFill>
                  <a:srgbClr val="1736BD"/>
                </a:solidFill>
                <a:latin typeface="Inter"/>
                <a:ea typeface="Inter"/>
                <a:cs typeface="Inter"/>
              </a:rPr>
              <a:t>03</a:t>
            </a:r>
            <a:endParaRPr sz="2800"/>
          </a:p>
        </p:txBody>
      </p:sp>
      <p:sp>
        <p:nvSpPr>
          <p:cNvPr id="30" name="Text 28">
            <a:extLst xmlns:a="http://schemas.openxmlformats.org/drawingml/2006/main">
              <a:ext uri="{FF2B5EF4-FFF2-40B4-BE49-F238E27FC236}">
                <a16:creationId xmlns:a16="http://schemas.microsoft.com/office/drawing/2014/main" id="{93BB122C-DE70-4689-901B-AEBAB2EBC408}"/>
              </a:ext>
            </a:extLst>
          </p:cNvPr>
          <p:cNvSpPr>
            <a:spLocks xmlns:a="http://schemas.openxmlformats.org/drawingml/2006/main" noGrp="1"/>
          </p:cNvSpPr>
          <p:nvPr/>
        </p:nvSpPr>
        <p:spPr>
          <a:xfrm xmlns:a="http://schemas.openxmlformats.org/drawingml/2006/main">
            <a:off x="8302752" y="3694176"/>
            <a:ext cx="3163824" cy="512064"/>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buNone/>
            </a:pPr>
            <a:r>
              <a:rPr sz="2350" b="1">
                <a:solidFill>
                  <a:srgbClr val="0B0B0D"/>
                </a:solidFill>
                <a:latin typeface="Inter"/>
                <a:ea typeface="Inter"/>
                <a:cs typeface="Inter"/>
              </a:rPr>
              <a:t>Test, then decide</a:t>
            </a:r>
            <a:endParaRPr sz="2350"/>
          </a:p>
        </p:txBody>
      </p:sp>
      <p:sp>
        <p:nvSpPr>
          <p:cNvPr id="31" name="Text 29">
            <a:extLst xmlns:a="http://schemas.openxmlformats.org/drawingml/2006/main">
              <a:ext uri="{FF2B5EF4-FFF2-40B4-BE49-F238E27FC236}">
                <a16:creationId xmlns:a16="http://schemas.microsoft.com/office/drawing/2014/main" id="{D1CFC2AE-5ADF-4F2F-8223-9BDBB22C0042}"/>
              </a:ext>
            </a:extLst>
          </p:cNvPr>
          <p:cNvSpPr>
            <a:spLocks xmlns:a="http://schemas.openxmlformats.org/drawingml/2006/main" noGrp="1"/>
          </p:cNvSpPr>
          <p:nvPr/>
        </p:nvSpPr>
        <p:spPr>
          <a:xfrm xmlns:a="http://schemas.openxmlformats.org/drawingml/2006/main">
            <a:off x="8302752" y="4343400"/>
            <a:ext cx="3163824" cy="53035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80">
                <a:solidFill>
                  <a:srgbClr val="50504D"/>
                </a:solidFill>
                <a:latin typeface="Inter"/>
                <a:ea typeface="Inter"/>
                <a:cs typeface="Inter"/>
              </a:rPr>
              <a:t>Set a spending limit, evaluate volume and CPA, and retain a rollback route.</a:t>
            </a:r>
            <a:endParaRPr sz="1280"/>
          </a:p>
        </p:txBody>
      </p:sp>
      <p:sp>
        <p:nvSpPr>
          <p:cNvPr id="32" name="Shape 30">
            <a:extLst xmlns:a="http://schemas.openxmlformats.org/drawingml/2006/main">
              <a:ext uri="{FF2B5EF4-FFF2-40B4-BE49-F238E27FC236}">
                <a16:creationId xmlns:a16="http://schemas.microsoft.com/office/drawing/2014/main" id="{328C438C-C677-42B4-8443-C366EE52775C}"/>
              </a:ext>
            </a:extLst>
          </p:cNvPr>
          <p:cNvSpPr>
            <a:spLocks xmlns:a="http://schemas.openxmlformats.org/drawingml/2006/main" noGrp="1"/>
          </p:cNvSpPr>
          <p:nvPr/>
        </p:nvSpPr>
        <p:spPr>
          <a:xfrm xmlns:a="http://schemas.openxmlformats.org/drawingml/2006/main">
            <a:off x="548640" y="5696712"/>
            <a:ext cx="11094720" cy="356616"/>
          </a:xfrm>
          <a:prstGeom xmlns:a="http://schemas.openxmlformats.org/drawingml/2006/main" prst="rect">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33" name="Text 31">
            <a:extLst xmlns:a="http://schemas.openxmlformats.org/drawingml/2006/main">
              <a:ext uri="{FF2B5EF4-FFF2-40B4-BE49-F238E27FC236}">
                <a16:creationId xmlns:a16="http://schemas.microsoft.com/office/drawing/2014/main" id="{A6F2FBB2-8843-495C-A52A-8F2766BACD7C}"/>
              </a:ext>
            </a:extLst>
          </p:cNvPr>
          <p:cNvSpPr>
            <a:spLocks xmlns:a="http://schemas.openxmlformats.org/drawingml/2006/main" noGrp="1"/>
          </p:cNvSpPr>
          <p:nvPr/>
        </p:nvSpPr>
        <p:spPr>
          <a:xfrm xmlns:a="http://schemas.openxmlformats.org/drawingml/2006/main">
            <a:off x="676656" y="5737860"/>
            <a:ext cx="1083868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50504D"/>
                </a:solidFill>
                <a:latin typeface="Inter"/>
                <a:ea typeface="Inter"/>
                <a:cs typeface="Inter"/>
              </a:rPr>
              <a:t>Smart Bidding does not support generic manual bid changes in the same way as manual bidding. Check the specific strategy and supported controls.</a:t>
            </a:r>
            <a:endParaRPr sz="1010"/>
          </a:p>
        </p:txBody>
      </p:sp>
      <p:pic>
        <p:nvPicPr>
          <p:cNvPr id="60" name=""/>
          <p:cNvPicPr>
            <a:picLocks xmlns:a="http://schemas.openxmlformats.org/drawingml/2006/main" noChangeAspect="1"/>
          </p:cNvPicPr>
          <p:nvPr/>
        </p:nvPicPr>
        <p:blipFill>
          <a:blip xmlns:r="http://schemas.openxmlformats.org/officeDocument/2006/relationships" xmlns:a="http://schemas.openxmlformats.org/drawingml/2006/main" r:embed="R8eb46093b4ee4976">
            <a:extLst>
              <a:ext uri="{96DAC541-7B7A-43D3-8B79-37D633B846F1}">
                <asvg:svgBlip xmlns:asvg="http://schemas.microsoft.com/office/drawing/2016/SVG/main" r:embed="Rb2cccaa4863a4ec1"/>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35" name="Zbang">
            <a:extLst xmlns:a="http://schemas.openxmlformats.org/drawingml/2006/main">
              <a:ext uri="{FF2B5EF4-FFF2-40B4-BE49-F238E27FC236}">
                <a16:creationId xmlns:a16="http://schemas.microsoft.com/office/drawing/2014/main" id="{37DFDF72-92EC-44A0-B272-92F255494999}"/>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6" name="03 / BIDDING - RECOMMENDED SEQUENCE">
            <a:extLst xmlns:a="http://schemas.openxmlformats.org/drawingml/2006/main">
              <a:ext uri="{FF2B5EF4-FFF2-40B4-BE49-F238E27FC236}">
                <a16:creationId xmlns:a16="http://schemas.microsoft.com/office/drawing/2014/main" id="{1AA51922-D5FD-4A55-9507-1436209333DD}"/>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03 / BIDDING - RECOMMENDED SEQUENCE</a:t>
            </a:r>
          </a:p>
        </p:txBody>
      </p:sp>
      <p:sp>
        <p:nvSpPr>
          <p:cNvPr id="37" name="">
            <a:extLst xmlns:a="http://schemas.openxmlformats.org/drawingml/2006/main">
              <a:ext uri="{FF2B5EF4-FFF2-40B4-BE49-F238E27FC236}">
                <a16:creationId xmlns:a16="http://schemas.microsoft.com/office/drawing/2014/main" id="{63E517F2-97D1-482C-ACCA-9C3C4BA21D5A}"/>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38" name="">
            <a:extLst xmlns:a="http://schemas.openxmlformats.org/drawingml/2006/main">
              <a:ext uri="{FF2B5EF4-FFF2-40B4-BE49-F238E27FC236}">
                <a16:creationId xmlns:a16="http://schemas.microsoft.com/office/drawing/2014/main" id="{BE78A45F-30D8-4C0D-9D4C-921C53EFDEC3}"/>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39" name="EXAMPLE BOILER CO. · FICTIONAL DATA · 1 MAY–31 JUL 2026">
            <a:extLst xmlns:a="http://schemas.openxmlformats.org/drawingml/2006/main">
              <a:ext uri="{FF2B5EF4-FFF2-40B4-BE49-F238E27FC236}">
                <a16:creationId xmlns:a16="http://schemas.microsoft.com/office/drawing/2014/main" id="{4F85FA78-2C98-4D07-B945-369CFE32E093}"/>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40" name="13">
            <a:extLst xmlns:a="http://schemas.openxmlformats.org/drawingml/2006/main">
              <a:ext uri="{FF2B5EF4-FFF2-40B4-BE49-F238E27FC236}">
                <a16:creationId xmlns:a16="http://schemas.microsoft.com/office/drawing/2014/main" id="{9D6451E1-28D6-4431-9A12-97D4A147F5D6}"/>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13</a:t>
            </a:r>
          </a:p>
        </p:txBody>
      </p:sp>
    </p:spTree>
    <p:extLst>
      <p:ext uri="{BB962C8B-B14F-4D97-AF65-F5344CB8AC3E}">
        <p14:creationId xmlns:p14="http://schemas.microsoft.com/office/powerpoint/2010/main" val="80333227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637b0d2404e2486c">
            <a:extLst>
              <a:ext uri="{96DAC541-7B7A-43D3-8B79-37D633B846F1}">
                <asvg:svgBlip xmlns:asvg="http://schemas.microsoft.com/office/drawing/2016/SVG/main" r:embed="Rab394d43ea55474a"/>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1E11DD49-9E4B-4AF7-B102-D08E5CFDD772}"/>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AREA 04 / 08 - AD COPY &amp; ASSETS">
            <a:extLst xmlns:a="http://schemas.openxmlformats.org/drawingml/2006/main">
              <a:ext uri="{FF2B5EF4-FFF2-40B4-BE49-F238E27FC236}">
                <a16:creationId xmlns:a16="http://schemas.microsoft.com/office/drawing/2014/main" id="{E055BEF9-3E6B-4255-88B8-BF3F40F8DE6A}"/>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AREA 04 / 08 - AD COPY &amp; ASSETS</a:t>
            </a:r>
          </a:p>
        </p:txBody>
      </p:sp>
      <p:sp>
        <p:nvSpPr>
          <p:cNvPr id="4" name="">
            <a:extLst xmlns:a="http://schemas.openxmlformats.org/drawingml/2006/main">
              <a:ext uri="{FF2B5EF4-FFF2-40B4-BE49-F238E27FC236}">
                <a16:creationId xmlns:a16="http://schemas.microsoft.com/office/drawing/2014/main" id="{AD47E70F-4AAF-4E13-8DB9-71F37CCCD657}"/>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3995C463-6624-4D9B-BE7D-56927520A7D3}"/>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26D6D461-4470-4435-B38F-B9D9CC27FB06}"/>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14">
            <a:extLst xmlns:a="http://schemas.openxmlformats.org/drawingml/2006/main">
              <a:ext uri="{FF2B5EF4-FFF2-40B4-BE49-F238E27FC236}">
                <a16:creationId xmlns:a16="http://schemas.microsoft.com/office/drawing/2014/main" id="{92F440F8-788E-4E6E-AFE9-2E969D317AC8}"/>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14</a:t>
            </a:r>
          </a:p>
        </p:txBody>
      </p:sp>
      <p:sp>
        <p:nvSpPr>
          <p:cNvPr id="8" name="Ad copy &amp; assets">
            <a:extLst xmlns:a="http://schemas.openxmlformats.org/drawingml/2006/main">
              <a:ext uri="{FF2B5EF4-FFF2-40B4-BE49-F238E27FC236}">
                <a16:creationId xmlns:a16="http://schemas.microsoft.com/office/drawing/2014/main" id="{122741B2-2602-46EE-9096-D7388F29385F}"/>
              </a:ext>
            </a:extLst>
          </p:cNvPr>
          <p:cNvSpPr>
            <a:spLocks xmlns:a="http://schemas.openxmlformats.org/drawingml/2006/main" noGrp="1"/>
          </p:cNvSpPr>
          <p:nvPr/>
        </p:nvSpPr>
        <p:spPr>
          <a:xfrm xmlns:a="http://schemas.openxmlformats.org/drawingml/2006/main">
            <a:off x="552450" y="1104900"/>
            <a:ext cx="11087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300" b="1">
                <a:solidFill>
                  <a:srgbClr val="0B0B0D"/>
                </a:solidFill>
                <a:latin typeface="Inter"/>
                <a:ea typeface="Inter"/>
                <a:cs typeface="Inter"/>
              </a:defRPr>
            </a:pPr>
            <a:r>
              <a:rPr sz="3300" b="1">
                <a:solidFill>
                  <a:srgbClr val="0B0B0D"/>
                </a:solidFill>
                <a:latin typeface="Inter"/>
                <a:ea typeface="Inter"/>
                <a:cs typeface="Inter"/>
              </a:rPr>
              <a:t>Ad copy &amp; assets</a:t>
            </a:r>
          </a:p>
        </p:txBody>
      </p:sp>
      <p:sp>
        <p:nvSpPr>
          <p:cNvPr id="9" name="Make the message fit the search.">
            <a:extLst xmlns:a="http://schemas.openxmlformats.org/drawingml/2006/main">
              <a:ext uri="{FF2B5EF4-FFF2-40B4-BE49-F238E27FC236}">
                <a16:creationId xmlns:a16="http://schemas.microsoft.com/office/drawing/2014/main" id="{4550A95F-073A-49D1-9A45-69A792854B99}"/>
              </a:ext>
            </a:extLst>
          </p:cNvPr>
          <p:cNvSpPr>
            <a:spLocks xmlns:a="http://schemas.openxmlformats.org/drawingml/2006/main" noGrp="1"/>
          </p:cNvSpPr>
          <p:nvPr/>
        </p:nvSpPr>
        <p:spPr>
          <a:xfrm xmlns:a="http://schemas.openxmlformats.org/drawingml/2006/main">
            <a:off x="552450" y="1943100"/>
            <a:ext cx="110871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0504D"/>
                </a:solidFill>
                <a:latin typeface="Inter"/>
                <a:ea typeface="Inter"/>
                <a:cs typeface="Inter"/>
              </a:defRPr>
            </a:pPr>
            <a:r>
              <a:rPr sz="1875" b="0">
                <a:solidFill>
                  <a:srgbClr val="50504D"/>
                </a:solidFill>
                <a:latin typeface="Inter"/>
                <a:ea typeface="Inter"/>
                <a:cs typeface="Inter"/>
              </a:rPr>
              <a:t>Make the message fit the search.</a:t>
            </a:r>
          </a:p>
        </p:txBody>
      </p:sp>
      <p:sp>
        <p:nvSpPr>
          <p:cNvPr id="10" name="04.1">
            <a:extLst xmlns:a="http://schemas.openxmlformats.org/drawingml/2006/main">
              <a:ext uri="{FF2B5EF4-FFF2-40B4-BE49-F238E27FC236}">
                <a16:creationId xmlns:a16="http://schemas.microsoft.com/office/drawing/2014/main" id="{6774B016-684E-4C02-91BB-7A0C51539170}"/>
              </a:ext>
            </a:extLst>
          </p:cNvPr>
          <p:cNvSpPr>
            <a:spLocks xmlns:a="http://schemas.openxmlformats.org/drawingml/2006/main" noGrp="1"/>
          </p:cNvSpPr>
          <p:nvPr/>
        </p:nvSpPr>
        <p:spPr>
          <a:xfrm xmlns:a="http://schemas.openxmlformats.org/drawingml/2006/main">
            <a:off x="552450" y="26479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04.1</a:t>
            </a:r>
          </a:p>
        </p:txBody>
      </p:sp>
      <p:sp>
        <p:nvSpPr>
          <p:cNvPr id="11" name="Coverage &amp; relevance">
            <a:extLst xmlns:a="http://schemas.openxmlformats.org/drawingml/2006/main">
              <a:ext uri="{FF2B5EF4-FFF2-40B4-BE49-F238E27FC236}">
                <a16:creationId xmlns:a16="http://schemas.microsoft.com/office/drawing/2014/main" id="{56B459BC-79B6-4AED-91D7-29B4A9B1EB91}"/>
              </a:ext>
            </a:extLst>
          </p:cNvPr>
          <p:cNvSpPr>
            <a:spLocks xmlns:a="http://schemas.openxmlformats.org/drawingml/2006/main" noGrp="1"/>
          </p:cNvSpPr>
          <p:nvPr/>
        </p:nvSpPr>
        <p:spPr>
          <a:xfrm xmlns:a="http://schemas.openxmlformats.org/drawingml/2006/main">
            <a:off x="1323975" y="26479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Coverage &amp; relevance</a:t>
            </a:r>
          </a:p>
        </p:txBody>
      </p:sp>
      <p:sp>
        <p:nvSpPr>
          <p:cNvPr id="12" name="Review eligible ads; match the message to search intent.">
            <a:extLst xmlns:a="http://schemas.openxmlformats.org/drawingml/2006/main">
              <a:ext uri="{FF2B5EF4-FFF2-40B4-BE49-F238E27FC236}">
                <a16:creationId xmlns:a16="http://schemas.microsoft.com/office/drawing/2014/main" id="{234C1131-E61D-47ED-A463-1317694202CC}"/>
              </a:ext>
            </a:extLst>
          </p:cNvPr>
          <p:cNvSpPr>
            <a:spLocks xmlns:a="http://schemas.openxmlformats.org/drawingml/2006/main" noGrp="1"/>
          </p:cNvSpPr>
          <p:nvPr/>
        </p:nvSpPr>
        <p:spPr>
          <a:xfrm xmlns:a="http://schemas.openxmlformats.org/drawingml/2006/main">
            <a:off x="1323975" y="29718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Review eligible ads; match the message to search intent.</a:t>
            </a:r>
          </a:p>
        </p:txBody>
      </p:sp>
      <p:sp>
        <p:nvSpPr>
          <p:cNvPr id="13" name="04.2">
            <a:extLst xmlns:a="http://schemas.openxmlformats.org/drawingml/2006/main">
              <a:ext uri="{FF2B5EF4-FFF2-40B4-BE49-F238E27FC236}">
                <a16:creationId xmlns:a16="http://schemas.microsoft.com/office/drawing/2014/main" id="{6C3F6795-5EC8-41A1-9B02-3039E9DB7EAB}"/>
              </a:ext>
            </a:extLst>
          </p:cNvPr>
          <p:cNvSpPr>
            <a:spLocks xmlns:a="http://schemas.openxmlformats.org/drawingml/2006/main" noGrp="1"/>
          </p:cNvSpPr>
          <p:nvPr/>
        </p:nvSpPr>
        <p:spPr>
          <a:xfrm xmlns:a="http://schemas.openxmlformats.org/drawingml/2006/main">
            <a:off x="552450" y="34480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04.2</a:t>
            </a:r>
          </a:p>
        </p:txBody>
      </p:sp>
      <p:sp>
        <p:nvSpPr>
          <p:cNvPr id="14" name="Responsive ad structure">
            <a:extLst xmlns:a="http://schemas.openxmlformats.org/drawingml/2006/main">
              <a:ext uri="{FF2B5EF4-FFF2-40B4-BE49-F238E27FC236}">
                <a16:creationId xmlns:a16="http://schemas.microsoft.com/office/drawing/2014/main" id="{C8190CAE-369A-452A-91D3-299735239892}"/>
              </a:ext>
            </a:extLst>
          </p:cNvPr>
          <p:cNvSpPr>
            <a:spLocks xmlns:a="http://schemas.openxmlformats.org/drawingml/2006/main" noGrp="1"/>
          </p:cNvSpPr>
          <p:nvPr/>
        </p:nvSpPr>
        <p:spPr>
          <a:xfrm xmlns:a="http://schemas.openxmlformats.org/drawingml/2006/main">
            <a:off x="1323975" y="34480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Responsive ad structure</a:t>
            </a:r>
          </a:p>
        </p:txBody>
      </p:sp>
      <p:sp>
        <p:nvSpPr>
          <p:cNvPr id="15" name="Inspect pinning rationale; evaluate useful headline variation.">
            <a:extLst xmlns:a="http://schemas.openxmlformats.org/drawingml/2006/main">
              <a:ext uri="{FF2B5EF4-FFF2-40B4-BE49-F238E27FC236}">
                <a16:creationId xmlns:a16="http://schemas.microsoft.com/office/drawing/2014/main" id="{DA4FF96C-FF44-4754-89B7-DEFC4EFB2EFB}"/>
              </a:ext>
            </a:extLst>
          </p:cNvPr>
          <p:cNvSpPr>
            <a:spLocks xmlns:a="http://schemas.openxmlformats.org/drawingml/2006/main" noGrp="1"/>
          </p:cNvSpPr>
          <p:nvPr/>
        </p:nvSpPr>
        <p:spPr>
          <a:xfrm xmlns:a="http://schemas.openxmlformats.org/drawingml/2006/main">
            <a:off x="1323975" y="37719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Inspect pinning rationale; evaluate useful headline variation.</a:t>
            </a:r>
          </a:p>
        </p:txBody>
      </p:sp>
      <p:sp>
        <p:nvSpPr>
          <p:cNvPr id="16" name="04.3">
            <a:extLst xmlns:a="http://schemas.openxmlformats.org/drawingml/2006/main">
              <a:ext uri="{FF2B5EF4-FFF2-40B4-BE49-F238E27FC236}">
                <a16:creationId xmlns:a16="http://schemas.microsoft.com/office/drawing/2014/main" id="{E1DA03EF-4098-4161-A116-74EAEB860A23}"/>
              </a:ext>
            </a:extLst>
          </p:cNvPr>
          <p:cNvSpPr>
            <a:spLocks xmlns:a="http://schemas.openxmlformats.org/drawingml/2006/main" noGrp="1"/>
          </p:cNvSpPr>
          <p:nvPr/>
        </p:nvSpPr>
        <p:spPr>
          <a:xfrm xmlns:a="http://schemas.openxmlformats.org/drawingml/2006/main">
            <a:off x="552450" y="42481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04.3</a:t>
            </a:r>
          </a:p>
        </p:txBody>
      </p:sp>
      <p:sp>
        <p:nvSpPr>
          <p:cNvPr id="17" name="Asset coverage &amp; destinations">
            <a:extLst xmlns:a="http://schemas.openxmlformats.org/drawingml/2006/main">
              <a:ext uri="{FF2B5EF4-FFF2-40B4-BE49-F238E27FC236}">
                <a16:creationId xmlns:a16="http://schemas.microsoft.com/office/drawing/2014/main" id="{CE3ABA12-35CE-4D0F-8372-7AC0D478C93D}"/>
              </a:ext>
            </a:extLst>
          </p:cNvPr>
          <p:cNvSpPr>
            <a:spLocks xmlns:a="http://schemas.openxmlformats.org/drawingml/2006/main" noGrp="1"/>
          </p:cNvSpPr>
          <p:nvPr/>
        </p:nvSpPr>
        <p:spPr>
          <a:xfrm xmlns:a="http://schemas.openxmlformats.org/drawingml/2006/main">
            <a:off x="1323975" y="42481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Asset coverage &amp; destinations</a:t>
            </a:r>
          </a:p>
        </p:txBody>
      </p:sp>
      <p:sp>
        <p:nvSpPr>
          <p:cNvPr id="18" name="Check asset associations; review sitelinks, calls and eligibility">
            <a:extLst xmlns:a="http://schemas.openxmlformats.org/drawingml/2006/main">
              <a:ext uri="{FF2B5EF4-FFF2-40B4-BE49-F238E27FC236}">
                <a16:creationId xmlns:a16="http://schemas.microsoft.com/office/drawing/2014/main" id="{4D56615A-69E1-47A0-B04B-4A74680FB43D}"/>
              </a:ext>
            </a:extLst>
          </p:cNvPr>
          <p:cNvSpPr>
            <a:spLocks xmlns:a="http://schemas.openxmlformats.org/drawingml/2006/main" noGrp="1"/>
          </p:cNvSpPr>
          <p:nvPr/>
        </p:nvSpPr>
        <p:spPr>
          <a:xfrm xmlns:a="http://schemas.openxmlformats.org/drawingml/2006/main">
            <a:off x="1323975" y="45720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Check asset associations; review sitelinks, calls and eligibility.</a:t>
            </a:r>
          </a:p>
        </p:txBody>
      </p:sp>
      <p:sp>
        <p:nvSpPr>
          <p:cNvPr id="19" name="04.4">
            <a:extLst xmlns:a="http://schemas.openxmlformats.org/drawingml/2006/main">
              <a:ext uri="{FF2B5EF4-FFF2-40B4-BE49-F238E27FC236}">
                <a16:creationId xmlns:a16="http://schemas.microsoft.com/office/drawing/2014/main" id="{657A61B4-7477-47EA-85D1-78831F0CA845}"/>
              </a:ext>
            </a:extLst>
          </p:cNvPr>
          <p:cNvSpPr>
            <a:spLocks xmlns:a="http://schemas.openxmlformats.org/drawingml/2006/main" noGrp="1"/>
          </p:cNvSpPr>
          <p:nvPr/>
        </p:nvSpPr>
        <p:spPr>
          <a:xfrm xmlns:a="http://schemas.openxmlformats.org/drawingml/2006/main">
            <a:off x="552450" y="50482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04.4</a:t>
            </a:r>
          </a:p>
        </p:txBody>
      </p:sp>
      <p:sp>
        <p:nvSpPr>
          <p:cNvPr id="20" name="Performance &amp; testing">
            <a:extLst xmlns:a="http://schemas.openxmlformats.org/drawingml/2006/main">
              <a:ext uri="{FF2B5EF4-FFF2-40B4-BE49-F238E27FC236}">
                <a16:creationId xmlns:a16="http://schemas.microsoft.com/office/drawing/2014/main" id="{F8FDEF82-007D-4A48-B1B1-869E8CD75086}"/>
              </a:ext>
            </a:extLst>
          </p:cNvPr>
          <p:cNvSpPr>
            <a:spLocks xmlns:a="http://schemas.openxmlformats.org/drawingml/2006/main" noGrp="1"/>
          </p:cNvSpPr>
          <p:nvPr/>
        </p:nvSpPr>
        <p:spPr>
          <a:xfrm xmlns:a="http://schemas.openxmlformats.org/drawingml/2006/main">
            <a:off x="1323975" y="50482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Performance &amp; testing</a:t>
            </a:r>
          </a:p>
        </p:txBody>
      </p:sp>
      <p:sp>
        <p:nvSpPr>
          <p:cNvPr id="21" name="Read actual delivery; test against the right conversion metric.">
            <a:extLst xmlns:a="http://schemas.openxmlformats.org/drawingml/2006/main">
              <a:ext uri="{FF2B5EF4-FFF2-40B4-BE49-F238E27FC236}">
                <a16:creationId xmlns:a16="http://schemas.microsoft.com/office/drawing/2014/main" id="{C42B89EE-D8D0-4522-83BD-5FFA81059791}"/>
              </a:ext>
            </a:extLst>
          </p:cNvPr>
          <p:cNvSpPr>
            <a:spLocks xmlns:a="http://schemas.openxmlformats.org/drawingml/2006/main" noGrp="1"/>
          </p:cNvSpPr>
          <p:nvPr/>
        </p:nvSpPr>
        <p:spPr>
          <a:xfrm xmlns:a="http://schemas.openxmlformats.org/drawingml/2006/main">
            <a:off x="1323975" y="53721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Read actual delivery; test against the right conversion metric.</a:t>
            </a:r>
          </a:p>
        </p:txBody>
      </p:sp>
      <p:sp>
        <p:nvSpPr>
          <p:cNvPr id="22" name="REVIEW">
            <a:extLst xmlns:a="http://schemas.openxmlformats.org/drawingml/2006/main">
              <a:ext uri="{FF2B5EF4-FFF2-40B4-BE49-F238E27FC236}">
                <a16:creationId xmlns:a16="http://schemas.microsoft.com/office/drawing/2014/main" id="{17A0BC09-30E7-4B6D-AB20-97756C9AD092}"/>
              </a:ext>
            </a:extLst>
          </p:cNvPr>
          <p:cNvSpPr>
            <a:spLocks xmlns:a="http://schemas.openxmlformats.org/drawingml/2006/main" noGrp="1"/>
          </p:cNvSpPr>
          <p:nvPr/>
        </p:nvSpPr>
        <p:spPr>
          <a:xfrm xmlns:a="http://schemas.openxmlformats.org/drawingml/2006/main">
            <a:off x="7591425" y="2647950"/>
            <a:ext cx="4048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1">
                <a:solidFill>
                  <a:srgbClr val="1736BD"/>
                </a:solidFill>
                <a:latin typeface="Inter"/>
                <a:ea typeface="Inter"/>
                <a:cs typeface="Inter"/>
              </a:defRPr>
            </a:pPr>
            <a:r>
              <a:rPr sz="1200" b="1">
                <a:solidFill>
                  <a:srgbClr val="1736BD"/>
                </a:solidFill>
                <a:latin typeface="Inter"/>
                <a:ea typeface="Inter"/>
                <a:cs typeface="Inter"/>
              </a:rPr>
              <a:t>REVIEW</a:t>
            </a:r>
          </a:p>
        </p:txBody>
      </p:sp>
      <p:sp>
        <p:nvSpPr>
          <p:cNvPr id="23" name="3">
            <a:extLst xmlns:a="http://schemas.openxmlformats.org/drawingml/2006/main">
              <a:ext uri="{FF2B5EF4-FFF2-40B4-BE49-F238E27FC236}">
                <a16:creationId xmlns:a16="http://schemas.microsoft.com/office/drawing/2014/main" id="{46E26151-1928-4A3D-8DEA-06ED74548D8E}"/>
              </a:ext>
            </a:extLst>
          </p:cNvPr>
          <p:cNvSpPr>
            <a:spLocks xmlns:a="http://schemas.openxmlformats.org/drawingml/2006/main" noGrp="1"/>
          </p:cNvSpPr>
          <p:nvPr/>
        </p:nvSpPr>
        <p:spPr>
          <a:xfrm xmlns:a="http://schemas.openxmlformats.org/drawingml/2006/main">
            <a:off x="7591425" y="3086100"/>
            <a:ext cx="40481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750" b="1">
                <a:solidFill>
                  <a:srgbClr val="1736BD"/>
                </a:solidFill>
                <a:latin typeface="Inter"/>
                <a:ea typeface="Inter"/>
                <a:cs typeface="Inter"/>
              </a:defRPr>
            </a:pPr>
            <a:r>
              <a:rPr sz="3750" b="1">
                <a:solidFill>
                  <a:srgbClr val="1736BD"/>
                </a:solidFill>
                <a:latin typeface="Inter"/>
                <a:ea typeface="Inter"/>
                <a:cs typeface="Inter"/>
              </a:rPr>
              <a:t>3</a:t>
            </a:r>
          </a:p>
        </p:txBody>
      </p:sp>
      <p:sp>
        <p:nvSpPr>
          <p:cNvPr id="24" name="Sitelinks share a generic homepage destination">
            <a:extLst xmlns:a="http://schemas.openxmlformats.org/drawingml/2006/main">
              <a:ext uri="{FF2B5EF4-FFF2-40B4-BE49-F238E27FC236}">
                <a16:creationId xmlns:a16="http://schemas.microsoft.com/office/drawing/2014/main" id="{59FBD1FB-46CD-4D7D-931A-6C0139F7AE03}"/>
              </a:ext>
            </a:extLst>
          </p:cNvPr>
          <p:cNvSpPr>
            <a:spLocks xmlns:a="http://schemas.openxmlformats.org/drawingml/2006/main" noGrp="1"/>
          </p:cNvSpPr>
          <p:nvPr/>
        </p:nvSpPr>
        <p:spPr>
          <a:xfrm xmlns:a="http://schemas.openxmlformats.org/drawingml/2006/main">
            <a:off x="7591425" y="3924300"/>
            <a:ext cx="4048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0B0B0D"/>
                </a:solidFill>
                <a:latin typeface="Inter"/>
                <a:ea typeface="Inter"/>
                <a:cs typeface="Inter"/>
              </a:defRPr>
            </a:pPr>
            <a:r>
              <a:rPr sz="1725" b="1">
                <a:solidFill>
                  <a:srgbClr val="0B0B0D"/>
                </a:solidFill>
                <a:latin typeface="Inter"/>
                <a:ea typeface="Inter"/>
                <a:cs typeface="Inter"/>
              </a:rPr>
              <a:t>Sitelinks share a generic homepage destination</a:t>
            </a:r>
          </a:p>
        </p:txBody>
      </p:sp>
      <p:sp>
        <p:nvSpPr>
          <p:cNvPr id="25" name="RECOMMENDED ACTION">
            <a:extLst xmlns:a="http://schemas.openxmlformats.org/drawingml/2006/main">
              <a:ext uri="{FF2B5EF4-FFF2-40B4-BE49-F238E27FC236}">
                <a16:creationId xmlns:a16="http://schemas.microsoft.com/office/drawing/2014/main" id="{DCA4EF63-8539-4B7F-9AC4-E1A5D735261B}"/>
              </a:ext>
            </a:extLst>
          </p:cNvPr>
          <p:cNvSpPr>
            <a:spLocks xmlns:a="http://schemas.openxmlformats.org/drawingml/2006/main" noGrp="1"/>
          </p:cNvSpPr>
          <p:nvPr/>
        </p:nvSpPr>
        <p:spPr>
          <a:xfrm xmlns:a="http://schemas.openxmlformats.org/drawingml/2006/main">
            <a:off x="7591425" y="4905375"/>
            <a:ext cx="4048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050" b="1">
                <a:solidFill>
                  <a:srgbClr val="50504D"/>
                </a:solidFill>
                <a:latin typeface="Inter"/>
                <a:ea typeface="Inter"/>
                <a:cs typeface="Inter"/>
              </a:defRPr>
            </a:pPr>
            <a:r>
              <a:rPr sz="1050" b="1">
                <a:solidFill>
                  <a:srgbClr val="50504D"/>
                </a:solidFill>
                <a:latin typeface="Inter"/>
                <a:ea typeface="Inter"/>
                <a:cs typeface="Inter"/>
              </a:rPr>
              <a:t>RECOMMENDED ACTION</a:t>
            </a:r>
          </a:p>
        </p:txBody>
      </p:sp>
      <p:sp>
        <p:nvSpPr>
          <p:cNvPr id="26" name="Test service-specific wording and approved destination paths. Kee">
            <a:extLst xmlns:a="http://schemas.openxmlformats.org/drawingml/2006/main">
              <a:ext uri="{FF2B5EF4-FFF2-40B4-BE49-F238E27FC236}">
                <a16:creationId xmlns:a16="http://schemas.microsoft.com/office/drawing/2014/main" id="{B5D753D5-C487-4953-9941-5703F23B83F1}"/>
              </a:ext>
            </a:extLst>
          </p:cNvPr>
          <p:cNvSpPr>
            <a:spLocks xmlns:a="http://schemas.openxmlformats.org/drawingml/2006/main" noGrp="1"/>
          </p:cNvSpPr>
          <p:nvPr/>
        </p:nvSpPr>
        <p:spPr>
          <a:xfrm xmlns:a="http://schemas.openxmlformats.org/drawingml/2006/main">
            <a:off x="7591425" y="5248275"/>
            <a:ext cx="404812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0B0B0D"/>
                </a:solidFill>
                <a:latin typeface="Inter"/>
                <a:ea typeface="Inter"/>
                <a:cs typeface="Inter"/>
              </a:defRPr>
            </a:pPr>
            <a:r>
              <a:rPr sz="1425" b="0">
                <a:solidFill>
                  <a:srgbClr val="0B0B0D"/>
                </a:solidFill>
                <a:latin typeface="Inter"/>
                <a:ea typeface="Inter"/>
                <a:cs typeface="Inter"/>
              </a:rPr>
              <a:t>Test service-specific wording and approved destination paths. Keep the test focused on enquiry-action CPA.</a:t>
            </a:r>
          </a:p>
        </p:txBody>
      </p:sp>
      <p:sp>
        <p:nvSpPr>
          <p:cNvPr id="27" name="E03 · Supported check records and status evidence are in the slid">
            <a:extLst xmlns:a="http://schemas.openxmlformats.org/drawingml/2006/main">
              <a:ext uri="{FF2B5EF4-FFF2-40B4-BE49-F238E27FC236}">
                <a16:creationId xmlns:a16="http://schemas.microsoft.com/office/drawing/2014/main" id="{F6F1FB71-580A-4C5E-A6E9-C1E50C5D74A1}"/>
              </a:ext>
            </a:extLst>
          </p:cNvPr>
          <p:cNvSpPr>
            <a:spLocks xmlns:a="http://schemas.openxmlformats.org/drawingml/2006/main" noGrp="1"/>
          </p:cNvSpPr>
          <p:nvPr/>
        </p:nvSpPr>
        <p:spPr>
          <a:xfrm xmlns:a="http://schemas.openxmlformats.org/drawingml/2006/main">
            <a:off x="552450" y="6076950"/>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0504D"/>
                </a:solidFill>
                <a:latin typeface="Inter"/>
                <a:ea typeface="Inter"/>
                <a:cs typeface="Inter"/>
              </a:defRPr>
            </a:pPr>
            <a:r>
              <a:rPr sz="975" b="0">
                <a:solidFill>
                  <a:srgbClr val="50504D"/>
                </a:solidFill>
                <a:latin typeface="Inter"/>
                <a:ea typeface="Inter"/>
                <a:cs typeface="Inter"/>
              </a:rPr>
              <a:t>E03 · Supported check records and status evidence are in the slide notes.</a:t>
            </a:r>
          </a:p>
        </p:txBody>
      </p:sp>
    </p:spTree>
    <p:extLst>
      <p:ext uri="{BB962C8B-B14F-4D97-AF65-F5344CB8AC3E}">
        <p14:creationId xmlns:p14="http://schemas.microsoft.com/office/powerpoint/2010/main" val="284791062"/>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 13">
            <a:extLst xmlns:a="http://schemas.openxmlformats.org/drawingml/2006/main">
              <a:ext uri="{FF2B5EF4-FFF2-40B4-BE49-F238E27FC236}">
                <a16:creationId xmlns:a16="http://schemas.microsoft.com/office/drawing/2014/main" id="{4BB0B404-FBDB-41CF-ADFA-0A2AB525C2DC}"/>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100" b="1">
                <a:solidFill>
                  <a:srgbClr val="0B0B0D"/>
                </a:solidFill>
                <a:latin typeface="Inter"/>
                <a:ea typeface="Inter"/>
                <a:cs typeface="Inter"/>
              </a:rPr>
              <a:t>More relevant copy. A test, not a promise.</a:t>
            </a:r>
            <a:endParaRPr sz="3100"/>
          </a:p>
        </p:txBody>
      </p:sp>
      <p:sp>
        <p:nvSpPr>
          <p:cNvPr id="16" name="Text 14">
            <a:extLst xmlns:a="http://schemas.openxmlformats.org/drawingml/2006/main">
              <a:ext uri="{FF2B5EF4-FFF2-40B4-BE49-F238E27FC236}">
                <a16:creationId xmlns:a16="http://schemas.microsoft.com/office/drawing/2014/main" id="{A90D5DC5-52CE-4F7F-BAE5-B3A484D69495}"/>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Illustrative responsive-search-ad ingredients. Service area and every business claim require approval.</a:t>
            </a:r>
            <a:endParaRPr sz="1340"/>
          </a:p>
        </p:txBody>
      </p:sp>
      <p:sp>
        <p:nvSpPr>
          <p:cNvPr id="17" name="Shape 15">
            <a:extLst xmlns:a="http://schemas.openxmlformats.org/drawingml/2006/main">
              <a:ext uri="{FF2B5EF4-FFF2-40B4-BE49-F238E27FC236}">
                <a16:creationId xmlns:a16="http://schemas.microsoft.com/office/drawing/2014/main" id="{8B01D572-AC66-46EF-BBFC-2EE25DAEBF39}"/>
              </a:ext>
            </a:extLst>
          </p:cNvPr>
          <p:cNvSpPr>
            <a:spLocks xmlns:a="http://schemas.openxmlformats.org/drawingml/2006/main" noGrp="1"/>
          </p:cNvSpPr>
          <p:nvPr/>
        </p:nvSpPr>
        <p:spPr>
          <a:xfrm xmlns:a="http://schemas.openxmlformats.org/drawingml/2006/main">
            <a:off x="548640" y="2404872"/>
            <a:ext cx="5413248" cy="2715768"/>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Text 16">
            <a:extLst xmlns:a="http://schemas.openxmlformats.org/drawingml/2006/main">
              <a:ext uri="{FF2B5EF4-FFF2-40B4-BE49-F238E27FC236}">
                <a16:creationId xmlns:a16="http://schemas.microsoft.com/office/drawing/2014/main" id="{F28E81B9-8AEB-41B5-8812-569CAA59A1BE}"/>
              </a:ext>
            </a:extLst>
          </p:cNvPr>
          <p:cNvSpPr>
            <a:spLocks xmlns:a="http://schemas.openxmlformats.org/drawingml/2006/main" noGrp="1"/>
          </p:cNvSpPr>
          <p:nvPr/>
        </p:nvSpPr>
        <p:spPr>
          <a:xfrm xmlns:a="http://schemas.openxmlformats.org/drawingml/2006/main">
            <a:off x="777240" y="2651760"/>
            <a:ext cx="4956048"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CURRENT / GENERIC</a:t>
            </a:r>
            <a:endParaRPr sz="920"/>
          </a:p>
        </p:txBody>
      </p:sp>
      <p:sp>
        <p:nvSpPr>
          <p:cNvPr id="19" name="Text 17">
            <a:extLst xmlns:a="http://schemas.openxmlformats.org/drawingml/2006/main">
              <a:ext uri="{FF2B5EF4-FFF2-40B4-BE49-F238E27FC236}">
                <a16:creationId xmlns:a16="http://schemas.microsoft.com/office/drawing/2014/main" id="{F8327189-D775-44F2-8B4C-BB63B1FA2AEE}"/>
              </a:ext>
            </a:extLst>
          </p:cNvPr>
          <p:cNvSpPr>
            <a:spLocks xmlns:a="http://schemas.openxmlformats.org/drawingml/2006/main" noGrp="1"/>
          </p:cNvSpPr>
          <p:nvPr/>
        </p:nvSpPr>
        <p:spPr>
          <a:xfrm xmlns:a="http://schemas.openxmlformats.org/drawingml/2006/main">
            <a:off x="777240" y="3072384"/>
            <a:ext cx="4956048"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0B0B0D"/>
                </a:solidFill>
                <a:latin typeface="Inter"/>
                <a:ea typeface="Inter"/>
                <a:cs typeface="Inter"/>
              </a:rPr>
              <a:t>Boiler Repair Services</a:t>
            </a:r>
            <a:endParaRPr sz="2100"/>
          </a:p>
        </p:txBody>
      </p:sp>
      <p:sp>
        <p:nvSpPr>
          <p:cNvPr id="20" name="Text 18">
            <a:extLst xmlns:a="http://schemas.openxmlformats.org/drawingml/2006/main">
              <a:ext uri="{FF2B5EF4-FFF2-40B4-BE49-F238E27FC236}">
                <a16:creationId xmlns:a16="http://schemas.microsoft.com/office/drawing/2014/main" id="{86BF06E0-3D09-4B3F-B0DD-F33D03FB5A17}"/>
              </a:ext>
            </a:extLst>
          </p:cNvPr>
          <p:cNvSpPr>
            <a:spLocks xmlns:a="http://schemas.openxmlformats.org/drawingml/2006/main" noGrp="1"/>
          </p:cNvSpPr>
          <p:nvPr/>
        </p:nvSpPr>
        <p:spPr>
          <a:xfrm xmlns:a="http://schemas.openxmlformats.org/drawingml/2006/main">
            <a:off x="777240" y="3392424"/>
            <a:ext cx="4956048"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0B0B0D"/>
                </a:solidFill>
                <a:latin typeface="Inter"/>
                <a:ea typeface="Inter"/>
                <a:cs typeface="Inter"/>
              </a:rPr>
              <a:t>Book a Repair Today</a:t>
            </a:r>
            <a:endParaRPr sz="2100"/>
          </a:p>
        </p:txBody>
      </p:sp>
      <p:sp>
        <p:nvSpPr>
          <p:cNvPr id="21" name="Text 19">
            <a:extLst xmlns:a="http://schemas.openxmlformats.org/drawingml/2006/main">
              <a:ext uri="{FF2B5EF4-FFF2-40B4-BE49-F238E27FC236}">
                <a16:creationId xmlns:a16="http://schemas.microsoft.com/office/drawing/2014/main" id="{5ED22D30-6376-43A7-BBDD-1747D7BE6E98}"/>
              </a:ext>
            </a:extLst>
          </p:cNvPr>
          <p:cNvSpPr>
            <a:spLocks xmlns:a="http://schemas.openxmlformats.org/drawingml/2006/main" noGrp="1"/>
          </p:cNvSpPr>
          <p:nvPr/>
        </p:nvSpPr>
        <p:spPr>
          <a:xfrm xmlns:a="http://schemas.openxmlformats.org/drawingml/2006/main">
            <a:off x="777240" y="3712464"/>
            <a:ext cx="4956048"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0B0B0D"/>
                </a:solidFill>
                <a:latin typeface="Inter"/>
                <a:ea typeface="Inter"/>
                <a:cs typeface="Inter"/>
              </a:rPr>
              <a:t>Local Boiler Specialists</a:t>
            </a:r>
            <a:endParaRPr sz="2100"/>
          </a:p>
        </p:txBody>
      </p:sp>
      <p:sp>
        <p:nvSpPr>
          <p:cNvPr id="22" name="Text 20">
            <a:extLst xmlns:a="http://schemas.openxmlformats.org/drawingml/2006/main">
              <a:ext uri="{FF2B5EF4-FFF2-40B4-BE49-F238E27FC236}">
                <a16:creationId xmlns:a16="http://schemas.microsoft.com/office/drawing/2014/main" id="{9D422C45-AE39-4F42-9964-EA659B851BC9}"/>
              </a:ext>
            </a:extLst>
          </p:cNvPr>
          <p:cNvSpPr>
            <a:spLocks xmlns:a="http://schemas.openxmlformats.org/drawingml/2006/main" noGrp="1"/>
          </p:cNvSpPr>
          <p:nvPr/>
        </p:nvSpPr>
        <p:spPr>
          <a:xfrm xmlns:a="http://schemas.openxmlformats.org/drawingml/2006/main">
            <a:off x="777240" y="4261104"/>
            <a:ext cx="4956048" cy="46634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340">
                <a:solidFill>
                  <a:srgbClr val="50504D"/>
                </a:solidFill>
                <a:latin typeface="Inter"/>
                <a:ea typeface="Inter"/>
                <a:cs typeface="Inter"/>
              </a:rPr>
              <a:t>Contact our team for boiler repairs and servicing. Submit an enquiry online.</a:t>
            </a:r>
            <a:endParaRPr sz="1340"/>
          </a:p>
        </p:txBody>
      </p:sp>
      <p:sp>
        <p:nvSpPr>
          <p:cNvPr id="23" name="Text 21">
            <a:extLst xmlns:a="http://schemas.openxmlformats.org/drawingml/2006/main">
              <a:ext uri="{FF2B5EF4-FFF2-40B4-BE49-F238E27FC236}">
                <a16:creationId xmlns:a16="http://schemas.microsoft.com/office/drawing/2014/main" id="{DBF45BC7-4037-4F58-9CA7-F801FA0643EF}"/>
              </a:ext>
            </a:extLst>
          </p:cNvPr>
          <p:cNvSpPr>
            <a:spLocks xmlns:a="http://schemas.openxmlformats.org/drawingml/2006/main" noGrp="1"/>
          </p:cNvSpPr>
          <p:nvPr/>
        </p:nvSpPr>
        <p:spPr>
          <a:xfrm xmlns:a="http://schemas.openxmlformats.org/drawingml/2006/main">
            <a:off x="777240" y="4818888"/>
            <a:ext cx="4956048" cy="2103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50504D"/>
                </a:solidFill>
                <a:latin typeface="Inter"/>
                <a:ea typeface="Inter"/>
                <a:cs typeface="Inter"/>
              </a:rPr>
              <a:t>Three sitelinks point to the homepage.</a:t>
            </a:r>
            <a:endParaRPr sz="1050"/>
          </a:p>
        </p:txBody>
      </p:sp>
      <p:sp>
        <p:nvSpPr>
          <p:cNvPr id="24" name="Shape 22">
            <a:extLst xmlns:a="http://schemas.openxmlformats.org/drawingml/2006/main">
              <a:ext uri="{FF2B5EF4-FFF2-40B4-BE49-F238E27FC236}">
                <a16:creationId xmlns:a16="http://schemas.microsoft.com/office/drawing/2014/main" id="{1ADA5D82-AA6E-435C-92E8-118A3E4FD8D8}"/>
              </a:ext>
            </a:extLst>
          </p:cNvPr>
          <p:cNvSpPr>
            <a:spLocks xmlns:a="http://schemas.openxmlformats.org/drawingml/2006/main" noGrp="1"/>
          </p:cNvSpPr>
          <p:nvPr/>
        </p:nvSpPr>
        <p:spPr>
          <a:xfrm xmlns:a="http://schemas.openxmlformats.org/drawingml/2006/main">
            <a:off x="6217920" y="2404872"/>
            <a:ext cx="5413248" cy="2715768"/>
          </a:xfrm>
          <a:prstGeom xmlns:a="http://schemas.openxmlformats.org/drawingml/2006/main" prst="rect">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25" name="Text 23">
            <a:extLst xmlns:a="http://schemas.openxmlformats.org/drawingml/2006/main">
              <a:ext uri="{FF2B5EF4-FFF2-40B4-BE49-F238E27FC236}">
                <a16:creationId xmlns:a16="http://schemas.microsoft.com/office/drawing/2014/main" id="{4620E39B-CC3D-4E90-9B27-A3AED24A018B}"/>
              </a:ext>
            </a:extLst>
          </p:cNvPr>
          <p:cNvSpPr>
            <a:spLocks xmlns:a="http://schemas.openxmlformats.org/drawingml/2006/main" noGrp="1"/>
          </p:cNvSpPr>
          <p:nvPr/>
        </p:nvSpPr>
        <p:spPr>
          <a:xfrm xmlns:a="http://schemas.openxmlformats.org/drawingml/2006/main">
            <a:off x="6446520" y="2651760"/>
            <a:ext cx="4956048"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PROPOSED / REPAIR INTENT</a:t>
            </a:r>
            <a:endParaRPr sz="920"/>
          </a:p>
        </p:txBody>
      </p:sp>
      <p:sp>
        <p:nvSpPr>
          <p:cNvPr id="26" name="Text 24">
            <a:extLst xmlns:a="http://schemas.openxmlformats.org/drawingml/2006/main">
              <a:ext uri="{FF2B5EF4-FFF2-40B4-BE49-F238E27FC236}">
                <a16:creationId xmlns:a16="http://schemas.microsoft.com/office/drawing/2014/main" id="{33678F5B-295A-41B1-899D-025FC5ED715F}"/>
              </a:ext>
            </a:extLst>
          </p:cNvPr>
          <p:cNvSpPr>
            <a:spLocks xmlns:a="http://schemas.openxmlformats.org/drawingml/2006/main" noGrp="1"/>
          </p:cNvSpPr>
          <p:nvPr/>
        </p:nvSpPr>
        <p:spPr>
          <a:xfrm xmlns:a="http://schemas.openxmlformats.org/drawingml/2006/main">
            <a:off x="6446520" y="3072384"/>
            <a:ext cx="4956048"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0B0B0D"/>
                </a:solidFill>
                <a:latin typeface="Inter"/>
                <a:ea typeface="Inter"/>
                <a:cs typeface="Inter"/>
              </a:rPr>
              <a:t>Boiler Repairs in Leeds</a:t>
            </a:r>
            <a:endParaRPr sz="2100"/>
          </a:p>
        </p:txBody>
      </p:sp>
      <p:sp>
        <p:nvSpPr>
          <p:cNvPr id="27" name="Text 25">
            <a:extLst xmlns:a="http://schemas.openxmlformats.org/drawingml/2006/main">
              <a:ext uri="{FF2B5EF4-FFF2-40B4-BE49-F238E27FC236}">
                <a16:creationId xmlns:a16="http://schemas.microsoft.com/office/drawing/2014/main" id="{913890E0-82EC-49DA-92C1-0479CE6E89B4}"/>
              </a:ext>
            </a:extLst>
          </p:cNvPr>
          <p:cNvSpPr>
            <a:spLocks xmlns:a="http://schemas.openxmlformats.org/drawingml/2006/main" noGrp="1"/>
          </p:cNvSpPr>
          <p:nvPr/>
        </p:nvSpPr>
        <p:spPr>
          <a:xfrm xmlns:a="http://schemas.openxmlformats.org/drawingml/2006/main">
            <a:off x="6446520" y="3392424"/>
            <a:ext cx="4956048"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0B0B0D"/>
                </a:solidFill>
                <a:latin typeface="Inter"/>
                <a:ea typeface="Inter"/>
                <a:cs typeface="Inter"/>
              </a:rPr>
              <a:t>Tell Us Your Boiler Problem</a:t>
            </a:r>
            <a:endParaRPr sz="2100"/>
          </a:p>
        </p:txBody>
      </p:sp>
      <p:sp>
        <p:nvSpPr>
          <p:cNvPr id="28" name="Text 26">
            <a:extLst xmlns:a="http://schemas.openxmlformats.org/drawingml/2006/main">
              <a:ext uri="{FF2B5EF4-FFF2-40B4-BE49-F238E27FC236}">
                <a16:creationId xmlns:a16="http://schemas.microsoft.com/office/drawing/2014/main" id="{08908F6E-D3A2-4F9A-AB04-09DF44049200}"/>
              </a:ext>
            </a:extLst>
          </p:cNvPr>
          <p:cNvSpPr>
            <a:spLocks xmlns:a="http://schemas.openxmlformats.org/drawingml/2006/main" noGrp="1"/>
          </p:cNvSpPr>
          <p:nvPr/>
        </p:nvSpPr>
        <p:spPr>
          <a:xfrm xmlns:a="http://schemas.openxmlformats.org/drawingml/2006/main">
            <a:off x="6446520" y="3712464"/>
            <a:ext cx="4956048"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100" b="1">
                <a:solidFill>
                  <a:srgbClr val="0B0B0D"/>
                </a:solidFill>
                <a:latin typeface="Inter"/>
                <a:ea typeface="Inter"/>
                <a:cs typeface="Inter"/>
              </a:rPr>
              <a:t>Request a Repair Callback</a:t>
            </a:r>
            <a:endParaRPr sz="2100"/>
          </a:p>
        </p:txBody>
      </p:sp>
      <p:sp>
        <p:nvSpPr>
          <p:cNvPr id="29" name="Text 27">
            <a:extLst xmlns:a="http://schemas.openxmlformats.org/drawingml/2006/main">
              <a:ext uri="{FF2B5EF4-FFF2-40B4-BE49-F238E27FC236}">
                <a16:creationId xmlns:a16="http://schemas.microsoft.com/office/drawing/2014/main" id="{837A4514-1DD5-4B5F-AAE1-573D436FD93F}"/>
              </a:ext>
            </a:extLst>
          </p:cNvPr>
          <p:cNvSpPr>
            <a:spLocks xmlns:a="http://schemas.openxmlformats.org/drawingml/2006/main" noGrp="1"/>
          </p:cNvSpPr>
          <p:nvPr/>
        </p:nvSpPr>
        <p:spPr>
          <a:xfrm xmlns:a="http://schemas.openxmlformats.org/drawingml/2006/main">
            <a:off x="6446520" y="4261104"/>
            <a:ext cx="4956048" cy="46634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340">
                <a:solidFill>
                  <a:srgbClr val="50504D"/>
                </a:solidFill>
                <a:latin typeface="Inter"/>
                <a:ea typeface="Inter"/>
                <a:cs typeface="Inter"/>
              </a:rPr>
              <a:t>Need help with a boiler fault? Tell us the issue and request a repair callback.</a:t>
            </a:r>
            <a:endParaRPr sz="1340"/>
          </a:p>
        </p:txBody>
      </p:sp>
      <p:sp>
        <p:nvSpPr>
          <p:cNvPr id="30" name="Text 28">
            <a:extLst xmlns:a="http://schemas.openxmlformats.org/drawingml/2006/main">
              <a:ext uri="{FF2B5EF4-FFF2-40B4-BE49-F238E27FC236}">
                <a16:creationId xmlns:a16="http://schemas.microsoft.com/office/drawing/2014/main" id="{364ED723-C9ED-4BEF-BA57-583D48CC2AB9}"/>
              </a:ext>
            </a:extLst>
          </p:cNvPr>
          <p:cNvSpPr>
            <a:spLocks xmlns:a="http://schemas.openxmlformats.org/drawingml/2006/main" noGrp="1"/>
          </p:cNvSpPr>
          <p:nvPr/>
        </p:nvSpPr>
        <p:spPr>
          <a:xfrm xmlns:a="http://schemas.openxmlformats.org/drawingml/2006/main">
            <a:off x="6446520" y="4818888"/>
            <a:ext cx="4956048" cy="2103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50504D"/>
                </a:solidFill>
                <a:latin typeface="Inter"/>
                <a:ea typeface="Inter"/>
                <a:cs typeface="Inter"/>
              </a:rPr>
              <a:t>Use approved repair and servicing URL paths.</a:t>
            </a:r>
            <a:endParaRPr sz="1050"/>
          </a:p>
        </p:txBody>
      </p:sp>
      <p:sp>
        <p:nvSpPr>
          <p:cNvPr id="31" name="Text 29">
            <a:extLst xmlns:a="http://schemas.openxmlformats.org/drawingml/2006/main">
              <a:ext uri="{FF2B5EF4-FFF2-40B4-BE49-F238E27FC236}">
                <a16:creationId xmlns:a16="http://schemas.microsoft.com/office/drawing/2014/main" id="{DE67F346-C34F-4B08-9599-9D9565F48999}"/>
              </a:ext>
            </a:extLst>
          </p:cNvPr>
          <p:cNvSpPr>
            <a:spLocks xmlns:a="http://schemas.openxmlformats.org/drawingml/2006/main" noGrp="1"/>
          </p:cNvSpPr>
          <p:nvPr/>
        </p:nvSpPr>
        <p:spPr>
          <a:xfrm xmlns:a="http://schemas.openxmlformats.org/drawingml/2006/main">
            <a:off x="548640" y="5440680"/>
            <a:ext cx="1280160"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TEST T01</a:t>
            </a:r>
            <a:endParaRPr sz="920"/>
          </a:p>
        </p:txBody>
      </p:sp>
      <p:sp>
        <p:nvSpPr>
          <p:cNvPr id="32" name="Text 30">
            <a:extLst xmlns:a="http://schemas.openxmlformats.org/drawingml/2006/main">
              <a:ext uri="{FF2B5EF4-FFF2-40B4-BE49-F238E27FC236}">
                <a16:creationId xmlns:a16="http://schemas.microsoft.com/office/drawing/2014/main" id="{A3210127-2DAF-40C0-A7D2-EC244CD43A3C}"/>
              </a:ext>
            </a:extLst>
          </p:cNvPr>
          <p:cNvSpPr>
            <a:spLocks xmlns:a="http://schemas.openxmlformats.org/drawingml/2006/main" noGrp="1"/>
          </p:cNvSpPr>
          <p:nvPr/>
        </p:nvSpPr>
        <p:spPr>
          <a:xfrm xmlns:a="http://schemas.openxmlformats.org/drawingml/2006/main">
            <a:off x="1975104" y="5404104"/>
            <a:ext cx="9619488"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0B0B0D"/>
                </a:solidFill>
                <a:latin typeface="Inter"/>
                <a:ea typeface="Inter"/>
                <a:cs typeface="Inter"/>
              </a:rPr>
              <a:t>Hypothesis: specific repair messaging may lower cost per selected enquiry action.</a:t>
            </a:r>
            <a:endParaRPr sz="1600"/>
          </a:p>
        </p:txBody>
      </p:sp>
      <p:sp>
        <p:nvSpPr>
          <p:cNvPr id="33" name="Shape 31">
            <a:extLst xmlns:a="http://schemas.openxmlformats.org/drawingml/2006/main">
              <a:ext uri="{FF2B5EF4-FFF2-40B4-BE49-F238E27FC236}">
                <a16:creationId xmlns:a16="http://schemas.microsoft.com/office/drawing/2014/main" id="{AC3CB5A3-361B-4DFA-B006-7D3B39D04109}"/>
              </a:ext>
            </a:extLst>
          </p:cNvPr>
          <p:cNvSpPr>
            <a:spLocks xmlns:a="http://schemas.openxmlformats.org/drawingml/2006/main" noGrp="1"/>
          </p:cNvSpPr>
          <p:nvPr/>
        </p:nvSpPr>
        <p:spPr>
          <a:xfrm xmlns:a="http://schemas.openxmlformats.org/drawingml/2006/main">
            <a:off x="548640" y="5870448"/>
            <a:ext cx="11094720" cy="35661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34" name="Text 32">
            <a:extLst xmlns:a="http://schemas.openxmlformats.org/drawingml/2006/main">
              <a:ext uri="{FF2B5EF4-FFF2-40B4-BE49-F238E27FC236}">
                <a16:creationId xmlns:a16="http://schemas.microsoft.com/office/drawing/2014/main" id="{6FA90393-F4C4-45D1-9381-49C453DEF16D}"/>
              </a:ext>
            </a:extLst>
          </p:cNvPr>
          <p:cNvSpPr>
            <a:spLocks xmlns:a="http://schemas.openxmlformats.org/drawingml/2006/main" noGrp="1"/>
          </p:cNvSpPr>
          <p:nvPr/>
        </p:nvSpPr>
        <p:spPr>
          <a:xfrm xmlns:a="http://schemas.openxmlformats.org/drawingml/2006/main">
            <a:off x="676656" y="5911596"/>
            <a:ext cx="1083868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10">
                <a:solidFill>
                  <a:srgbClr val="50504D"/>
                </a:solidFill>
                <a:latin typeface="Inter"/>
                <a:ea typeface="Inter"/>
                <a:cs typeface="Inter"/>
              </a:rPr>
              <a:t>Keep bids, budgets, locations and goal definitions stable during the creative comparison. Do not judge the test on click-through rate alone.</a:t>
            </a:r>
            <a:endParaRPr sz="1010"/>
          </a:p>
        </p:txBody>
      </p:sp>
      <p:pic>
        <p:nvPicPr>
          <p:cNvPr id="62" name=""/>
          <p:cNvPicPr>
            <a:picLocks xmlns:a="http://schemas.openxmlformats.org/drawingml/2006/main" noChangeAspect="1"/>
          </p:cNvPicPr>
          <p:nvPr/>
        </p:nvPicPr>
        <p:blipFill>
          <a:blip xmlns:r="http://schemas.openxmlformats.org/officeDocument/2006/relationships" xmlns:a="http://schemas.openxmlformats.org/drawingml/2006/main" r:embed="R7a5dc7f0ece34b36">
            <a:extLst>
              <a:ext uri="{96DAC541-7B7A-43D3-8B79-37D633B846F1}">
                <asvg:svgBlip xmlns:asvg="http://schemas.microsoft.com/office/drawing/2016/SVG/main" r:embed="R6ac0b33ba5f04404"/>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36" name="Zbang">
            <a:extLst xmlns:a="http://schemas.openxmlformats.org/drawingml/2006/main">
              <a:ext uri="{FF2B5EF4-FFF2-40B4-BE49-F238E27FC236}">
                <a16:creationId xmlns:a16="http://schemas.microsoft.com/office/drawing/2014/main" id="{39F84A5D-E792-40C8-AC2F-5D55E5AC6A0B}"/>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7" name="04 / AD COPY - TESTABLE RECOMMENDATION">
            <a:extLst xmlns:a="http://schemas.openxmlformats.org/drawingml/2006/main">
              <a:ext uri="{FF2B5EF4-FFF2-40B4-BE49-F238E27FC236}">
                <a16:creationId xmlns:a16="http://schemas.microsoft.com/office/drawing/2014/main" id="{43533139-CF96-4833-BE74-C38957042E12}"/>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04 / AD COPY - TESTABLE RECOMMENDATION</a:t>
            </a:r>
          </a:p>
        </p:txBody>
      </p:sp>
      <p:sp>
        <p:nvSpPr>
          <p:cNvPr id="38" name="">
            <a:extLst xmlns:a="http://schemas.openxmlformats.org/drawingml/2006/main">
              <a:ext uri="{FF2B5EF4-FFF2-40B4-BE49-F238E27FC236}">
                <a16:creationId xmlns:a16="http://schemas.microsoft.com/office/drawing/2014/main" id="{1A5B8B25-5FB1-4236-BB8A-1252E49A7A54}"/>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39" name="">
            <a:extLst xmlns:a="http://schemas.openxmlformats.org/drawingml/2006/main">
              <a:ext uri="{FF2B5EF4-FFF2-40B4-BE49-F238E27FC236}">
                <a16:creationId xmlns:a16="http://schemas.microsoft.com/office/drawing/2014/main" id="{4CEADC90-BDCB-421B-BE46-FF749B5797C7}"/>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40" name="EXAMPLE BOILER CO. · FICTIONAL DATA · 1 MAY–31 JUL 2026">
            <a:extLst xmlns:a="http://schemas.openxmlformats.org/drawingml/2006/main">
              <a:ext uri="{FF2B5EF4-FFF2-40B4-BE49-F238E27FC236}">
                <a16:creationId xmlns:a16="http://schemas.microsoft.com/office/drawing/2014/main" id="{3B8D862E-2866-4809-8525-032A68C9C028}"/>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41" name="15">
            <a:extLst xmlns:a="http://schemas.openxmlformats.org/drawingml/2006/main">
              <a:ext uri="{FF2B5EF4-FFF2-40B4-BE49-F238E27FC236}">
                <a16:creationId xmlns:a16="http://schemas.microsoft.com/office/drawing/2014/main" id="{B0110608-8C64-410B-A75B-04E22E7DCD5A}"/>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15</a:t>
            </a:r>
          </a:p>
        </p:txBody>
      </p:sp>
    </p:spTree>
    <p:extLst>
      <p:ext uri="{BB962C8B-B14F-4D97-AF65-F5344CB8AC3E}">
        <p14:creationId xmlns:p14="http://schemas.microsoft.com/office/powerpoint/2010/main" val="1873451680"/>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175eb441c0e442d4">
            <a:extLst>
              <a:ext uri="{96DAC541-7B7A-43D3-8B79-37D633B846F1}">
                <asvg:svgBlip xmlns:asvg="http://schemas.microsoft.com/office/drawing/2016/SVG/main" r:embed="R5e7b082d88634067"/>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71C4E04C-3C6D-4D80-BEB1-6B1B068CA115}"/>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AREA 05 / 08 - LANDING PAGES &amp; DESTINATIONS">
            <a:extLst xmlns:a="http://schemas.openxmlformats.org/drawingml/2006/main">
              <a:ext uri="{FF2B5EF4-FFF2-40B4-BE49-F238E27FC236}">
                <a16:creationId xmlns:a16="http://schemas.microsoft.com/office/drawing/2014/main" id="{886C6D35-E990-4B48-AECB-7A744336FC9E}"/>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AREA 05 / 08 - LANDING PAGES &amp; DESTINATIONS</a:t>
            </a:r>
          </a:p>
        </p:txBody>
      </p:sp>
      <p:sp>
        <p:nvSpPr>
          <p:cNvPr id="4" name="">
            <a:extLst xmlns:a="http://schemas.openxmlformats.org/drawingml/2006/main">
              <a:ext uri="{FF2B5EF4-FFF2-40B4-BE49-F238E27FC236}">
                <a16:creationId xmlns:a16="http://schemas.microsoft.com/office/drawing/2014/main" id="{95D176A4-C635-46C1-9AE3-E2DC823B9812}"/>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C8C17452-AE05-45E4-A414-E49D6AA1C6D1}"/>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3F1284A4-73CC-4E92-82FA-B4A78E20047E}"/>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16">
            <a:extLst xmlns:a="http://schemas.openxmlformats.org/drawingml/2006/main">
              <a:ext uri="{FF2B5EF4-FFF2-40B4-BE49-F238E27FC236}">
                <a16:creationId xmlns:a16="http://schemas.microsoft.com/office/drawing/2014/main" id="{B2C4291B-3801-4436-ACF3-05853B983DA3}"/>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16</a:t>
            </a:r>
          </a:p>
        </p:txBody>
      </p:sp>
      <p:sp>
        <p:nvSpPr>
          <p:cNvPr id="8" name="Landing pages &amp; destinations">
            <a:extLst xmlns:a="http://schemas.openxmlformats.org/drawingml/2006/main">
              <a:ext uri="{FF2B5EF4-FFF2-40B4-BE49-F238E27FC236}">
                <a16:creationId xmlns:a16="http://schemas.microsoft.com/office/drawing/2014/main" id="{43BE2436-0E2A-431C-952B-D86B76A06339}"/>
              </a:ext>
            </a:extLst>
          </p:cNvPr>
          <p:cNvSpPr>
            <a:spLocks xmlns:a="http://schemas.openxmlformats.org/drawingml/2006/main" noGrp="1"/>
          </p:cNvSpPr>
          <p:nvPr/>
        </p:nvSpPr>
        <p:spPr>
          <a:xfrm xmlns:a="http://schemas.openxmlformats.org/drawingml/2006/main">
            <a:off x="552450" y="1104900"/>
            <a:ext cx="11087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300" b="1">
                <a:solidFill>
                  <a:srgbClr val="0B0B0D"/>
                </a:solidFill>
                <a:latin typeface="Inter"/>
                <a:ea typeface="Inter"/>
                <a:cs typeface="Inter"/>
              </a:defRPr>
            </a:pPr>
            <a:r>
              <a:rPr sz="3300" b="1">
                <a:solidFill>
                  <a:srgbClr val="0B0B0D"/>
                </a:solidFill>
                <a:latin typeface="Inter"/>
                <a:ea typeface="Inter"/>
                <a:cs typeface="Inter"/>
              </a:rPr>
              <a:t>Landing pages &amp; destinations</a:t>
            </a:r>
          </a:p>
        </p:txBody>
      </p:sp>
      <p:sp>
        <p:nvSpPr>
          <p:cNvPr id="9" name="Review where the click is sent.">
            <a:extLst xmlns:a="http://schemas.openxmlformats.org/drawingml/2006/main">
              <a:ext uri="{FF2B5EF4-FFF2-40B4-BE49-F238E27FC236}">
                <a16:creationId xmlns:a16="http://schemas.microsoft.com/office/drawing/2014/main" id="{7DDB18C2-3006-43CF-8D54-8B8D0C346618}"/>
              </a:ext>
            </a:extLst>
          </p:cNvPr>
          <p:cNvSpPr>
            <a:spLocks xmlns:a="http://schemas.openxmlformats.org/drawingml/2006/main" noGrp="1"/>
          </p:cNvSpPr>
          <p:nvPr/>
        </p:nvSpPr>
        <p:spPr>
          <a:xfrm xmlns:a="http://schemas.openxmlformats.org/drawingml/2006/main">
            <a:off x="552450" y="1943100"/>
            <a:ext cx="110871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0504D"/>
                </a:solidFill>
                <a:latin typeface="Inter"/>
                <a:ea typeface="Inter"/>
                <a:cs typeface="Inter"/>
              </a:defRPr>
            </a:pPr>
            <a:r>
              <a:rPr sz="1875" b="0">
                <a:solidFill>
                  <a:srgbClr val="50504D"/>
                </a:solidFill>
                <a:latin typeface="Inter"/>
                <a:ea typeface="Inter"/>
                <a:cs typeface="Inter"/>
              </a:rPr>
              <a:t>Review where the click is sent.</a:t>
            </a:r>
          </a:p>
        </p:txBody>
      </p:sp>
      <p:sp>
        <p:nvSpPr>
          <p:cNvPr id="10" name="05.1">
            <a:extLst xmlns:a="http://schemas.openxmlformats.org/drawingml/2006/main">
              <a:ext uri="{FF2B5EF4-FFF2-40B4-BE49-F238E27FC236}">
                <a16:creationId xmlns:a16="http://schemas.microsoft.com/office/drawing/2014/main" id="{3A51BFCC-52F3-4766-8E39-CAA0CB339470}"/>
              </a:ext>
            </a:extLst>
          </p:cNvPr>
          <p:cNvSpPr>
            <a:spLocks xmlns:a="http://schemas.openxmlformats.org/drawingml/2006/main" noGrp="1"/>
          </p:cNvSpPr>
          <p:nvPr/>
        </p:nvSpPr>
        <p:spPr>
          <a:xfrm xmlns:a="http://schemas.openxmlformats.org/drawingml/2006/main">
            <a:off x="552450" y="26479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05.1</a:t>
            </a:r>
          </a:p>
        </p:txBody>
      </p:sp>
      <p:sp>
        <p:nvSpPr>
          <p:cNvPr id="11" name="Destination mapping">
            <a:extLst xmlns:a="http://schemas.openxmlformats.org/drawingml/2006/main">
              <a:ext uri="{FF2B5EF4-FFF2-40B4-BE49-F238E27FC236}">
                <a16:creationId xmlns:a16="http://schemas.microsoft.com/office/drawing/2014/main" id="{26D8FFCB-3375-4390-9015-F54F8916DC4C}"/>
              </a:ext>
            </a:extLst>
          </p:cNvPr>
          <p:cNvSpPr>
            <a:spLocks xmlns:a="http://schemas.openxmlformats.org/drawingml/2006/main" noGrp="1"/>
          </p:cNvSpPr>
          <p:nvPr/>
        </p:nvSpPr>
        <p:spPr>
          <a:xfrm xmlns:a="http://schemas.openxmlformats.org/drawingml/2006/main">
            <a:off x="1323975" y="26479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Destination mapping</a:t>
            </a:r>
          </a:p>
        </p:txBody>
      </p:sp>
      <p:sp>
        <p:nvSpPr>
          <p:cNvPr id="12" name="Map ads to configured URLs; compare reported URL outcomes.">
            <a:extLst xmlns:a="http://schemas.openxmlformats.org/drawingml/2006/main">
              <a:ext uri="{FF2B5EF4-FFF2-40B4-BE49-F238E27FC236}">
                <a16:creationId xmlns:a16="http://schemas.microsoft.com/office/drawing/2014/main" id="{D253C0E1-B2B8-40DB-8961-AB39307C79A7}"/>
              </a:ext>
            </a:extLst>
          </p:cNvPr>
          <p:cNvSpPr>
            <a:spLocks xmlns:a="http://schemas.openxmlformats.org/drawingml/2006/main" noGrp="1"/>
          </p:cNvSpPr>
          <p:nvPr/>
        </p:nvSpPr>
        <p:spPr>
          <a:xfrm xmlns:a="http://schemas.openxmlformats.org/drawingml/2006/main">
            <a:off x="1323975" y="29718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Map ads to configured URLs; compare reported URL outcomes.</a:t>
            </a:r>
          </a:p>
        </p:txBody>
      </p:sp>
      <p:sp>
        <p:nvSpPr>
          <p:cNvPr id="13" name="05.2">
            <a:extLst xmlns:a="http://schemas.openxmlformats.org/drawingml/2006/main">
              <a:ext uri="{FF2B5EF4-FFF2-40B4-BE49-F238E27FC236}">
                <a16:creationId xmlns:a16="http://schemas.microsoft.com/office/drawing/2014/main" id="{9C1BB886-FA28-456C-996B-33AC4D9307F9}"/>
              </a:ext>
            </a:extLst>
          </p:cNvPr>
          <p:cNvSpPr>
            <a:spLocks xmlns:a="http://schemas.openxmlformats.org/drawingml/2006/main" noGrp="1"/>
          </p:cNvSpPr>
          <p:nvPr/>
        </p:nvSpPr>
        <p:spPr>
          <a:xfrm xmlns:a="http://schemas.openxmlformats.org/drawingml/2006/main">
            <a:off x="552450" y="34480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05.2</a:t>
            </a:r>
          </a:p>
        </p:txBody>
      </p:sp>
      <p:sp>
        <p:nvSpPr>
          <p:cNvPr id="14" name="URL setup &amp; warnings">
            <a:extLst xmlns:a="http://schemas.openxmlformats.org/drawingml/2006/main">
              <a:ext uri="{FF2B5EF4-FFF2-40B4-BE49-F238E27FC236}">
                <a16:creationId xmlns:a16="http://schemas.microsoft.com/office/drawing/2014/main" id="{EAA5286F-D59A-443A-B674-C021874D4224}"/>
              </a:ext>
            </a:extLst>
          </p:cNvPr>
          <p:cNvSpPr>
            <a:spLocks xmlns:a="http://schemas.openxmlformats.org/drawingml/2006/main" noGrp="1"/>
          </p:cNvSpPr>
          <p:nvPr/>
        </p:nvSpPr>
        <p:spPr>
          <a:xfrm xmlns:a="http://schemas.openxmlformats.org/drawingml/2006/main">
            <a:off x="1323975" y="34480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URL setup &amp; warnings</a:t>
            </a:r>
          </a:p>
        </p:txBody>
      </p:sp>
      <p:sp>
        <p:nvSpPr>
          <p:cNvPr id="15" name="Inspect URL settings; record destination diagnostics.">
            <a:extLst xmlns:a="http://schemas.openxmlformats.org/drawingml/2006/main">
              <a:ext uri="{FF2B5EF4-FFF2-40B4-BE49-F238E27FC236}">
                <a16:creationId xmlns:a16="http://schemas.microsoft.com/office/drawing/2014/main" id="{EDDCB822-9BA3-4F69-896D-E0AD4D0BD2EC}"/>
              </a:ext>
            </a:extLst>
          </p:cNvPr>
          <p:cNvSpPr>
            <a:spLocks xmlns:a="http://schemas.openxmlformats.org/drawingml/2006/main" noGrp="1"/>
          </p:cNvSpPr>
          <p:nvPr/>
        </p:nvSpPr>
        <p:spPr>
          <a:xfrm xmlns:a="http://schemas.openxmlformats.org/drawingml/2006/main">
            <a:off x="1323975" y="37719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Inspect URL settings; record destination diagnostics.</a:t>
            </a:r>
          </a:p>
        </p:txBody>
      </p:sp>
      <p:sp>
        <p:nvSpPr>
          <p:cNvPr id="16" name="05.3">
            <a:extLst xmlns:a="http://schemas.openxmlformats.org/drawingml/2006/main">
              <a:ext uri="{FF2B5EF4-FFF2-40B4-BE49-F238E27FC236}">
                <a16:creationId xmlns:a16="http://schemas.microsoft.com/office/drawing/2014/main" id="{83D906D5-D050-4D7C-93C4-FC95C492DA85}"/>
              </a:ext>
            </a:extLst>
          </p:cNvPr>
          <p:cNvSpPr>
            <a:spLocks xmlns:a="http://schemas.openxmlformats.org/drawingml/2006/main" noGrp="1"/>
          </p:cNvSpPr>
          <p:nvPr/>
        </p:nvSpPr>
        <p:spPr>
          <a:xfrm xmlns:a="http://schemas.openxmlformats.org/drawingml/2006/main">
            <a:off x="552450" y="42481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05.3</a:t>
            </a:r>
          </a:p>
        </p:txBody>
      </p:sp>
      <p:sp>
        <p:nvSpPr>
          <p:cNvPr id="17" name="Expansion &amp; exclusions">
            <a:extLst xmlns:a="http://schemas.openxmlformats.org/drawingml/2006/main">
              <a:ext uri="{FF2B5EF4-FFF2-40B4-BE49-F238E27FC236}">
                <a16:creationId xmlns:a16="http://schemas.microsoft.com/office/drawing/2014/main" id="{809EE135-BAB2-4BB9-9289-88543C0B8C38}"/>
              </a:ext>
            </a:extLst>
          </p:cNvPr>
          <p:cNvSpPr>
            <a:spLocks xmlns:a="http://schemas.openxmlformats.org/drawingml/2006/main" noGrp="1"/>
          </p:cNvSpPr>
          <p:nvPr/>
        </p:nvSpPr>
        <p:spPr>
          <a:xfrm xmlns:a="http://schemas.openxmlformats.org/drawingml/2006/main">
            <a:off x="1323975" y="42481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Expansion &amp; exclusions</a:t>
            </a:r>
          </a:p>
        </p:txBody>
      </p:sp>
      <p:sp>
        <p:nvSpPr>
          <p:cNvPr id="18" name="Inspect automated URL selection; review page-feed and exclusion s">
            <a:extLst xmlns:a="http://schemas.openxmlformats.org/drawingml/2006/main">
              <a:ext uri="{FF2B5EF4-FFF2-40B4-BE49-F238E27FC236}">
                <a16:creationId xmlns:a16="http://schemas.microsoft.com/office/drawing/2014/main" id="{5860AC61-3796-4AEB-8A8B-5B2E1FB5CE24}"/>
              </a:ext>
            </a:extLst>
          </p:cNvPr>
          <p:cNvSpPr>
            <a:spLocks xmlns:a="http://schemas.openxmlformats.org/drawingml/2006/main" noGrp="1"/>
          </p:cNvSpPr>
          <p:nvPr/>
        </p:nvSpPr>
        <p:spPr>
          <a:xfrm xmlns:a="http://schemas.openxmlformats.org/drawingml/2006/main">
            <a:off x="1323975" y="45720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Inspect automated URL selection; review page-feed and exclusion scope.</a:t>
            </a:r>
          </a:p>
        </p:txBody>
      </p:sp>
      <p:sp>
        <p:nvSpPr>
          <p:cNvPr id="19" name="05.4">
            <a:extLst xmlns:a="http://schemas.openxmlformats.org/drawingml/2006/main">
              <a:ext uri="{FF2B5EF4-FFF2-40B4-BE49-F238E27FC236}">
                <a16:creationId xmlns:a16="http://schemas.microsoft.com/office/drawing/2014/main" id="{0095C297-0835-463B-9FFF-C0CE1D6A18B2}"/>
              </a:ext>
            </a:extLst>
          </p:cNvPr>
          <p:cNvSpPr>
            <a:spLocks xmlns:a="http://schemas.openxmlformats.org/drawingml/2006/main" noGrp="1"/>
          </p:cNvSpPr>
          <p:nvPr/>
        </p:nvSpPr>
        <p:spPr>
          <a:xfrm xmlns:a="http://schemas.openxmlformats.org/drawingml/2006/main">
            <a:off x="552450" y="50482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05.4</a:t>
            </a:r>
          </a:p>
        </p:txBody>
      </p:sp>
      <p:sp>
        <p:nvSpPr>
          <p:cNvPr id="20" name="Page diagnostics &amp; forms">
            <a:extLst xmlns:a="http://schemas.openxmlformats.org/drawingml/2006/main">
              <a:ext uri="{FF2B5EF4-FFF2-40B4-BE49-F238E27FC236}">
                <a16:creationId xmlns:a16="http://schemas.microsoft.com/office/drawing/2014/main" id="{DEB2156B-C31C-423B-9702-14B7B95D80AF}"/>
              </a:ext>
            </a:extLst>
          </p:cNvPr>
          <p:cNvSpPr>
            <a:spLocks xmlns:a="http://schemas.openxmlformats.org/drawingml/2006/main" noGrp="1"/>
          </p:cNvSpPr>
          <p:nvPr/>
        </p:nvSpPr>
        <p:spPr>
          <a:xfrm xmlns:a="http://schemas.openxmlformats.org/drawingml/2006/main">
            <a:off x="1323975" y="50482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Page diagnostics &amp; forms</a:t>
            </a:r>
          </a:p>
        </p:txBody>
      </p:sp>
      <p:sp>
        <p:nvSpPr>
          <p:cNvPr id="21" name="Review available experience diagnostics; inspect hosted lead form">
            <a:extLst xmlns:a="http://schemas.openxmlformats.org/drawingml/2006/main">
              <a:ext uri="{FF2B5EF4-FFF2-40B4-BE49-F238E27FC236}">
                <a16:creationId xmlns:a16="http://schemas.microsoft.com/office/drawing/2014/main" id="{DE88085C-0648-4720-95D2-54F79404BDFF}"/>
              </a:ext>
            </a:extLst>
          </p:cNvPr>
          <p:cNvSpPr>
            <a:spLocks xmlns:a="http://schemas.openxmlformats.org/drawingml/2006/main" noGrp="1"/>
          </p:cNvSpPr>
          <p:nvPr/>
        </p:nvSpPr>
        <p:spPr>
          <a:xfrm xmlns:a="http://schemas.openxmlformats.org/drawingml/2006/main">
            <a:off x="1323975" y="53721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Review available experience diagnostics; inspect hosted lead forms if used.</a:t>
            </a:r>
          </a:p>
        </p:txBody>
      </p:sp>
      <p:sp>
        <p:nvSpPr>
          <p:cNvPr id="22" name="REVIEW">
            <a:extLst xmlns:a="http://schemas.openxmlformats.org/drawingml/2006/main">
              <a:ext uri="{FF2B5EF4-FFF2-40B4-BE49-F238E27FC236}">
                <a16:creationId xmlns:a16="http://schemas.microsoft.com/office/drawing/2014/main" id="{46B01222-2A99-4600-99CD-B0555B0E3C03}"/>
              </a:ext>
            </a:extLst>
          </p:cNvPr>
          <p:cNvSpPr>
            <a:spLocks xmlns:a="http://schemas.openxmlformats.org/drawingml/2006/main" noGrp="1"/>
          </p:cNvSpPr>
          <p:nvPr/>
        </p:nvSpPr>
        <p:spPr>
          <a:xfrm xmlns:a="http://schemas.openxmlformats.org/drawingml/2006/main">
            <a:off x="7591425" y="2647950"/>
            <a:ext cx="4048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1">
                <a:solidFill>
                  <a:srgbClr val="1736BD"/>
                </a:solidFill>
                <a:latin typeface="Inter"/>
                <a:ea typeface="Inter"/>
                <a:cs typeface="Inter"/>
              </a:defRPr>
            </a:pPr>
            <a:r>
              <a:rPr sz="1200" b="1">
                <a:solidFill>
                  <a:srgbClr val="1736BD"/>
                </a:solidFill>
                <a:latin typeface="Inter"/>
                <a:ea typeface="Inter"/>
                <a:cs typeface="Inter"/>
              </a:rPr>
              <a:t>REVIEW</a:t>
            </a:r>
          </a:p>
        </p:txBody>
      </p:sp>
      <p:sp>
        <p:nvSpPr>
          <p:cNvPr id="23" name="£1,100">
            <a:extLst xmlns:a="http://schemas.openxmlformats.org/drawingml/2006/main">
              <a:ext uri="{FF2B5EF4-FFF2-40B4-BE49-F238E27FC236}">
                <a16:creationId xmlns:a16="http://schemas.microsoft.com/office/drawing/2014/main" id="{DEEBA440-38DF-4451-9F97-6C8DA3A6F7A0}"/>
              </a:ext>
            </a:extLst>
          </p:cNvPr>
          <p:cNvSpPr>
            <a:spLocks xmlns:a="http://schemas.openxmlformats.org/drawingml/2006/main" noGrp="1"/>
          </p:cNvSpPr>
          <p:nvPr/>
        </p:nvSpPr>
        <p:spPr>
          <a:xfrm xmlns:a="http://schemas.openxmlformats.org/drawingml/2006/main">
            <a:off x="7591425" y="3086100"/>
            <a:ext cx="40481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750" b="1">
                <a:solidFill>
                  <a:srgbClr val="1736BD"/>
                </a:solidFill>
                <a:latin typeface="Inter"/>
                <a:ea typeface="Inter"/>
                <a:cs typeface="Inter"/>
              </a:defRPr>
            </a:pPr>
            <a:r>
              <a:rPr sz="3750" b="1">
                <a:solidFill>
                  <a:srgbClr val="1736BD"/>
                </a:solidFill>
                <a:latin typeface="Inter"/>
                <a:ea typeface="Inter"/>
                <a:cs typeface="Inter"/>
              </a:rPr>
              <a:t>£1,100</a:t>
            </a:r>
          </a:p>
        </p:txBody>
      </p:sp>
      <p:sp>
        <p:nvSpPr>
          <p:cNvPr id="24" name="PMax spend associated with /guides destinations">
            <a:extLst xmlns:a="http://schemas.openxmlformats.org/drawingml/2006/main">
              <a:ext uri="{FF2B5EF4-FFF2-40B4-BE49-F238E27FC236}">
                <a16:creationId xmlns:a16="http://schemas.microsoft.com/office/drawing/2014/main" id="{B0E6ACCC-CB93-4C96-8A82-45DE0BAD4169}"/>
              </a:ext>
            </a:extLst>
          </p:cNvPr>
          <p:cNvSpPr>
            <a:spLocks xmlns:a="http://schemas.openxmlformats.org/drawingml/2006/main" noGrp="1"/>
          </p:cNvSpPr>
          <p:nvPr/>
        </p:nvSpPr>
        <p:spPr>
          <a:xfrm xmlns:a="http://schemas.openxmlformats.org/drawingml/2006/main">
            <a:off x="7591425" y="3924300"/>
            <a:ext cx="4048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0B0B0D"/>
                </a:solidFill>
                <a:latin typeface="Inter"/>
                <a:ea typeface="Inter"/>
                <a:cs typeface="Inter"/>
              </a:defRPr>
            </a:pPr>
            <a:r>
              <a:rPr sz="1725" b="1">
                <a:solidFill>
                  <a:srgbClr val="0B0B0D"/>
                </a:solidFill>
                <a:latin typeface="Inter"/>
                <a:ea typeface="Inter"/>
                <a:cs typeface="Inter"/>
              </a:rPr>
              <a:t>PMax spend associated with /guides destinations</a:t>
            </a:r>
          </a:p>
        </p:txBody>
      </p:sp>
      <p:sp>
        <p:nvSpPr>
          <p:cNvPr id="25" name="RECOMMENDED ACTION">
            <a:extLst xmlns:a="http://schemas.openxmlformats.org/drawingml/2006/main">
              <a:ext uri="{FF2B5EF4-FFF2-40B4-BE49-F238E27FC236}">
                <a16:creationId xmlns:a16="http://schemas.microsoft.com/office/drawing/2014/main" id="{AAD983ED-8767-4A26-B72F-8B9D1D4CED07}"/>
              </a:ext>
            </a:extLst>
          </p:cNvPr>
          <p:cNvSpPr>
            <a:spLocks xmlns:a="http://schemas.openxmlformats.org/drawingml/2006/main" noGrp="1"/>
          </p:cNvSpPr>
          <p:nvPr/>
        </p:nvSpPr>
        <p:spPr>
          <a:xfrm xmlns:a="http://schemas.openxmlformats.org/drawingml/2006/main">
            <a:off x="7591425" y="4905375"/>
            <a:ext cx="4048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050" b="1">
                <a:solidFill>
                  <a:srgbClr val="50504D"/>
                </a:solidFill>
                <a:latin typeface="Inter"/>
                <a:ea typeface="Inter"/>
                <a:cs typeface="Inter"/>
              </a:defRPr>
            </a:pPr>
            <a:r>
              <a:rPr sz="1050" b="1">
                <a:solidFill>
                  <a:srgbClr val="50504D"/>
                </a:solidFill>
                <a:latin typeface="Inter"/>
                <a:ea typeface="Inter"/>
                <a:cs typeface="Inter"/>
              </a:rPr>
              <a:t>RECOMMENDED ACTION</a:t>
            </a:r>
          </a:p>
        </p:txBody>
      </p:sp>
      <p:sp>
        <p:nvSpPr>
          <p:cNvPr id="26" name="Review homepage routing and expanded URLs. Seek approval for dest">
            <a:extLst xmlns:a="http://schemas.openxmlformats.org/drawingml/2006/main">
              <a:ext uri="{FF2B5EF4-FFF2-40B4-BE49-F238E27FC236}">
                <a16:creationId xmlns:a16="http://schemas.microsoft.com/office/drawing/2014/main" id="{20DE9999-70A8-4D3C-92A1-EA029FA008B1}"/>
              </a:ext>
            </a:extLst>
          </p:cNvPr>
          <p:cNvSpPr>
            <a:spLocks xmlns:a="http://schemas.openxmlformats.org/drawingml/2006/main" noGrp="1"/>
          </p:cNvSpPr>
          <p:nvPr/>
        </p:nvSpPr>
        <p:spPr>
          <a:xfrm xmlns:a="http://schemas.openxmlformats.org/drawingml/2006/main">
            <a:off x="7591425" y="5248275"/>
            <a:ext cx="404812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0B0B0D"/>
                </a:solidFill>
                <a:latin typeface="Inter"/>
                <a:ea typeface="Inter"/>
                <a:cs typeface="Inter"/>
              </a:defRPr>
            </a:pPr>
            <a:r>
              <a:rPr sz="1425" b="0">
                <a:solidFill>
                  <a:srgbClr val="0B0B0D"/>
                </a:solidFill>
                <a:latin typeface="Inter"/>
                <a:ea typeface="Inter"/>
                <a:cs typeface="Inter"/>
              </a:rPr>
              <a:t>Review homepage routing and expanded URLs. Seek approval for destination changes; do not assume the pages are broken.</a:t>
            </a:r>
          </a:p>
        </p:txBody>
      </p:sp>
      <p:sp>
        <p:nvSpPr>
          <p:cNvPr id="27" name="E04 · Supported check records and status evidence are in the slid">
            <a:extLst xmlns:a="http://schemas.openxmlformats.org/drawingml/2006/main">
              <a:ext uri="{FF2B5EF4-FFF2-40B4-BE49-F238E27FC236}">
                <a16:creationId xmlns:a16="http://schemas.microsoft.com/office/drawing/2014/main" id="{A8D97A6F-7550-4CB1-8354-94C0E2BA6259}"/>
              </a:ext>
            </a:extLst>
          </p:cNvPr>
          <p:cNvSpPr>
            <a:spLocks xmlns:a="http://schemas.openxmlformats.org/drawingml/2006/main" noGrp="1"/>
          </p:cNvSpPr>
          <p:nvPr/>
        </p:nvSpPr>
        <p:spPr>
          <a:xfrm xmlns:a="http://schemas.openxmlformats.org/drawingml/2006/main">
            <a:off x="552450" y="6076950"/>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0504D"/>
                </a:solidFill>
                <a:latin typeface="Inter"/>
                <a:ea typeface="Inter"/>
                <a:cs typeface="Inter"/>
              </a:defRPr>
            </a:pPr>
            <a:r>
              <a:rPr sz="975" b="0">
                <a:solidFill>
                  <a:srgbClr val="50504D"/>
                </a:solidFill>
                <a:latin typeface="Inter"/>
                <a:ea typeface="Inter"/>
                <a:cs typeface="Inter"/>
              </a:rPr>
              <a:t>E04 · Supported check records and status evidence are in the slide notes.</a:t>
            </a:r>
          </a:p>
        </p:txBody>
      </p:sp>
    </p:spTree>
    <p:extLst>
      <p:ext uri="{BB962C8B-B14F-4D97-AF65-F5344CB8AC3E}">
        <p14:creationId xmlns:p14="http://schemas.microsoft.com/office/powerpoint/2010/main" val="652364979"/>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 13">
            <a:extLst xmlns:a="http://schemas.openxmlformats.org/drawingml/2006/main">
              <a:ext uri="{FF2B5EF4-FFF2-40B4-BE49-F238E27FC236}">
                <a16:creationId xmlns:a16="http://schemas.microsoft.com/office/drawing/2014/main" id="{240C3C52-9BAE-4FA1-8C30-47513AED9709}"/>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900" b="1">
                <a:solidFill>
                  <a:srgbClr val="0B0B0D"/>
                </a:solidFill>
                <a:latin typeface="Inter"/>
                <a:ea typeface="Inter"/>
                <a:cs typeface="Inter"/>
              </a:rPr>
              <a:t>Destination choices, backed by account data.</a:t>
            </a:r>
            <a:endParaRPr sz="2900"/>
          </a:p>
        </p:txBody>
      </p:sp>
      <p:sp>
        <p:nvSpPr>
          <p:cNvPr id="16" name="Text 14">
            <a:extLst xmlns:a="http://schemas.openxmlformats.org/drawingml/2006/main">
              <a:ext uri="{FF2B5EF4-FFF2-40B4-BE49-F238E27FC236}">
                <a16:creationId xmlns:a16="http://schemas.microsoft.com/office/drawing/2014/main" id="{08E8AE17-5D7F-4399-A28D-0DB211F98E93}"/>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Configured paths and Google Ads reporting support these review items. Website content and form usability remain unverified.</a:t>
            </a:r>
            <a:endParaRPr sz="1340"/>
          </a:p>
        </p:txBody>
      </p:sp>
      <p:sp>
        <p:nvSpPr>
          <p:cNvPr id="17" name="Shape 15">
            <a:extLst xmlns:a="http://schemas.openxmlformats.org/drawingml/2006/main">
              <a:ext uri="{FF2B5EF4-FFF2-40B4-BE49-F238E27FC236}">
                <a16:creationId xmlns:a16="http://schemas.microsoft.com/office/drawing/2014/main" id="{DEC3519C-FEBE-4121-895F-7F2DB89B5838}"/>
              </a:ext>
            </a:extLst>
          </p:cNvPr>
          <p:cNvSpPr>
            <a:spLocks xmlns:a="http://schemas.openxmlformats.org/drawingml/2006/main" noGrp="1"/>
          </p:cNvSpPr>
          <p:nvPr/>
        </p:nvSpPr>
        <p:spPr>
          <a:xfrm xmlns:a="http://schemas.openxmlformats.org/drawingml/2006/main">
            <a:off x="548640" y="2487168"/>
            <a:ext cx="2240280"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Text 16">
            <a:extLst xmlns:a="http://schemas.openxmlformats.org/drawingml/2006/main">
              <a:ext uri="{FF2B5EF4-FFF2-40B4-BE49-F238E27FC236}">
                <a16:creationId xmlns:a16="http://schemas.microsoft.com/office/drawing/2014/main" id="{FB2C9514-13D6-47E0-AF52-433AC63EA715}"/>
              </a:ext>
            </a:extLst>
          </p:cNvPr>
          <p:cNvSpPr>
            <a:spLocks xmlns:a="http://schemas.openxmlformats.org/drawingml/2006/main" noGrp="1"/>
          </p:cNvSpPr>
          <p:nvPr/>
        </p:nvSpPr>
        <p:spPr>
          <a:xfrm xmlns:a="http://schemas.openxmlformats.org/drawingml/2006/main">
            <a:off x="649224" y="2528316"/>
            <a:ext cx="203911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CAMPAIGN / ASSET</a:t>
            </a:r>
            <a:endParaRPr sz="980"/>
          </a:p>
        </p:txBody>
      </p:sp>
      <p:sp>
        <p:nvSpPr>
          <p:cNvPr id="19" name="Shape 17">
            <a:extLst xmlns:a="http://schemas.openxmlformats.org/drawingml/2006/main">
              <a:ext uri="{FF2B5EF4-FFF2-40B4-BE49-F238E27FC236}">
                <a16:creationId xmlns:a16="http://schemas.microsoft.com/office/drawing/2014/main" id="{1F36EC47-44FB-44E2-9764-84727CE3B533}"/>
              </a:ext>
            </a:extLst>
          </p:cNvPr>
          <p:cNvSpPr>
            <a:spLocks xmlns:a="http://schemas.openxmlformats.org/drawingml/2006/main" noGrp="1"/>
          </p:cNvSpPr>
          <p:nvPr/>
        </p:nvSpPr>
        <p:spPr>
          <a:xfrm xmlns:a="http://schemas.openxmlformats.org/drawingml/2006/main">
            <a:off x="2788920" y="2487168"/>
            <a:ext cx="3008376"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Text 18">
            <a:extLst xmlns:a="http://schemas.openxmlformats.org/drawingml/2006/main">
              <a:ext uri="{FF2B5EF4-FFF2-40B4-BE49-F238E27FC236}">
                <a16:creationId xmlns:a16="http://schemas.microsoft.com/office/drawing/2014/main" id="{2034E218-3288-4234-9EE7-189332016ECA}"/>
              </a:ext>
            </a:extLst>
          </p:cNvPr>
          <p:cNvSpPr>
            <a:spLocks xmlns:a="http://schemas.openxmlformats.org/drawingml/2006/main" noGrp="1"/>
          </p:cNvSpPr>
          <p:nvPr/>
        </p:nvSpPr>
        <p:spPr>
          <a:xfrm xmlns:a="http://schemas.openxmlformats.org/drawingml/2006/main">
            <a:off x="2889504" y="2528316"/>
            <a:ext cx="2807208"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CONFIGURED OR REPORTED PATH</a:t>
            </a:r>
            <a:endParaRPr sz="980"/>
          </a:p>
        </p:txBody>
      </p:sp>
      <p:sp>
        <p:nvSpPr>
          <p:cNvPr id="21" name="Shape 19">
            <a:extLst xmlns:a="http://schemas.openxmlformats.org/drawingml/2006/main">
              <a:ext uri="{FF2B5EF4-FFF2-40B4-BE49-F238E27FC236}">
                <a16:creationId xmlns:a16="http://schemas.microsoft.com/office/drawing/2014/main" id="{82A7EE5B-BC8B-4BD6-8154-137B189A932A}"/>
              </a:ext>
            </a:extLst>
          </p:cNvPr>
          <p:cNvSpPr>
            <a:spLocks xmlns:a="http://schemas.openxmlformats.org/drawingml/2006/main" noGrp="1"/>
          </p:cNvSpPr>
          <p:nvPr/>
        </p:nvSpPr>
        <p:spPr>
          <a:xfrm xmlns:a="http://schemas.openxmlformats.org/drawingml/2006/main">
            <a:off x="5797296" y="2487168"/>
            <a:ext cx="1463040"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Text 20">
            <a:extLst xmlns:a="http://schemas.openxmlformats.org/drawingml/2006/main">
              <a:ext uri="{FF2B5EF4-FFF2-40B4-BE49-F238E27FC236}">
                <a16:creationId xmlns:a16="http://schemas.microsoft.com/office/drawing/2014/main" id="{F59594B2-87DD-4564-BD76-C5F84AEB7297}"/>
              </a:ext>
            </a:extLst>
          </p:cNvPr>
          <p:cNvSpPr>
            <a:spLocks xmlns:a="http://schemas.openxmlformats.org/drawingml/2006/main" noGrp="1"/>
          </p:cNvSpPr>
          <p:nvPr/>
        </p:nvSpPr>
        <p:spPr>
          <a:xfrm xmlns:a="http://schemas.openxmlformats.org/drawingml/2006/main">
            <a:off x="5897880" y="2528316"/>
            <a:ext cx="126187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REPORTED COST</a:t>
            </a:r>
            <a:endParaRPr sz="980"/>
          </a:p>
        </p:txBody>
      </p:sp>
      <p:sp>
        <p:nvSpPr>
          <p:cNvPr id="23" name="Shape 21">
            <a:extLst xmlns:a="http://schemas.openxmlformats.org/drawingml/2006/main">
              <a:ext uri="{FF2B5EF4-FFF2-40B4-BE49-F238E27FC236}">
                <a16:creationId xmlns:a16="http://schemas.microsoft.com/office/drawing/2014/main" id="{52886B90-B019-432E-AE68-8432097FC5F2}"/>
              </a:ext>
            </a:extLst>
          </p:cNvPr>
          <p:cNvSpPr>
            <a:spLocks xmlns:a="http://schemas.openxmlformats.org/drawingml/2006/main" noGrp="1"/>
          </p:cNvSpPr>
          <p:nvPr/>
        </p:nvSpPr>
        <p:spPr>
          <a:xfrm xmlns:a="http://schemas.openxmlformats.org/drawingml/2006/main">
            <a:off x="7260336" y="2487168"/>
            <a:ext cx="1344168"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Text 22">
            <a:extLst xmlns:a="http://schemas.openxmlformats.org/drawingml/2006/main">
              <a:ext uri="{FF2B5EF4-FFF2-40B4-BE49-F238E27FC236}">
                <a16:creationId xmlns:a16="http://schemas.microsoft.com/office/drawing/2014/main" id="{439D0E4C-2511-4421-B138-A589666D3C0E}"/>
              </a:ext>
            </a:extLst>
          </p:cNvPr>
          <p:cNvSpPr>
            <a:spLocks xmlns:a="http://schemas.openxmlformats.org/drawingml/2006/main" noGrp="1"/>
          </p:cNvSpPr>
          <p:nvPr/>
        </p:nvSpPr>
        <p:spPr>
          <a:xfrm xmlns:a="http://schemas.openxmlformats.org/drawingml/2006/main">
            <a:off x="7360920" y="2528316"/>
            <a:ext cx="1143000"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SELECTED ACTIONS</a:t>
            </a:r>
            <a:endParaRPr sz="980"/>
          </a:p>
        </p:txBody>
      </p:sp>
      <p:sp>
        <p:nvSpPr>
          <p:cNvPr id="25" name="Shape 23">
            <a:extLst xmlns:a="http://schemas.openxmlformats.org/drawingml/2006/main">
              <a:ext uri="{FF2B5EF4-FFF2-40B4-BE49-F238E27FC236}">
                <a16:creationId xmlns:a16="http://schemas.microsoft.com/office/drawing/2014/main" id="{27F08BA2-B512-40E5-B509-0AAE02F48462}"/>
              </a:ext>
            </a:extLst>
          </p:cNvPr>
          <p:cNvSpPr>
            <a:spLocks xmlns:a="http://schemas.openxmlformats.org/drawingml/2006/main" noGrp="1"/>
          </p:cNvSpPr>
          <p:nvPr/>
        </p:nvSpPr>
        <p:spPr>
          <a:xfrm xmlns:a="http://schemas.openxmlformats.org/drawingml/2006/main">
            <a:off x="8604504" y="2487168"/>
            <a:ext cx="3035808"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6" name="Text 24">
            <a:extLst xmlns:a="http://schemas.openxmlformats.org/drawingml/2006/main">
              <a:ext uri="{FF2B5EF4-FFF2-40B4-BE49-F238E27FC236}">
                <a16:creationId xmlns:a16="http://schemas.microsoft.com/office/drawing/2014/main" id="{C7D54C50-C662-4B34-B2F2-1F314903BD74}"/>
              </a:ext>
            </a:extLst>
          </p:cNvPr>
          <p:cNvSpPr>
            <a:spLocks xmlns:a="http://schemas.openxmlformats.org/drawingml/2006/main" noGrp="1"/>
          </p:cNvSpPr>
          <p:nvPr/>
        </p:nvSpPr>
        <p:spPr>
          <a:xfrm xmlns:a="http://schemas.openxmlformats.org/drawingml/2006/main">
            <a:off x="8705088" y="2528316"/>
            <a:ext cx="2834640"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AUDIT TREATMENT</a:t>
            </a:r>
            <a:endParaRPr sz="980"/>
          </a:p>
        </p:txBody>
      </p:sp>
      <p:sp>
        <p:nvSpPr>
          <p:cNvPr id="27" name="Shape 25">
            <a:extLst xmlns:a="http://schemas.openxmlformats.org/drawingml/2006/main">
              <a:ext uri="{FF2B5EF4-FFF2-40B4-BE49-F238E27FC236}">
                <a16:creationId xmlns:a16="http://schemas.microsoft.com/office/drawing/2014/main" id="{38972B6C-9435-4BC8-BAB2-D5441D5CF0C7}"/>
              </a:ext>
            </a:extLst>
          </p:cNvPr>
          <p:cNvSpPr>
            <a:spLocks xmlns:a="http://schemas.openxmlformats.org/drawingml/2006/main" noGrp="1"/>
          </p:cNvSpPr>
          <p:nvPr/>
        </p:nvSpPr>
        <p:spPr>
          <a:xfrm xmlns:a="http://schemas.openxmlformats.org/drawingml/2006/main">
            <a:off x="548640" y="2907792"/>
            <a:ext cx="11091672" cy="612648"/>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Text 26">
            <a:extLst xmlns:a="http://schemas.openxmlformats.org/drawingml/2006/main">
              <a:ext uri="{FF2B5EF4-FFF2-40B4-BE49-F238E27FC236}">
                <a16:creationId xmlns:a16="http://schemas.microsoft.com/office/drawing/2014/main" id="{7CF323A8-1DA1-4188-ADDD-B6C2BAF709AB}"/>
              </a:ext>
            </a:extLst>
          </p:cNvPr>
          <p:cNvSpPr>
            <a:spLocks xmlns:a="http://schemas.openxmlformats.org/drawingml/2006/main" noGrp="1"/>
          </p:cNvSpPr>
          <p:nvPr/>
        </p:nvSpPr>
        <p:spPr>
          <a:xfrm xmlns:a="http://schemas.openxmlformats.org/drawingml/2006/main">
            <a:off x="649224" y="2971800"/>
            <a:ext cx="2039112"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b="1">
                <a:solidFill>
                  <a:srgbClr val="0B0B0D"/>
                </a:solidFill>
                <a:latin typeface="Inter"/>
                <a:ea typeface="Inter"/>
                <a:cs typeface="Inter"/>
              </a:rPr>
              <a:t>General Search</a:t>
            </a:r>
            <a:endParaRPr sz="1205"/>
          </a:p>
        </p:txBody>
      </p:sp>
      <p:sp>
        <p:nvSpPr>
          <p:cNvPr id="29" name="Text 27">
            <a:extLst xmlns:a="http://schemas.openxmlformats.org/drawingml/2006/main">
              <a:ext uri="{FF2B5EF4-FFF2-40B4-BE49-F238E27FC236}">
                <a16:creationId xmlns:a16="http://schemas.microsoft.com/office/drawing/2014/main" id="{958D1365-FD95-429E-BA5B-B8C87940F5E7}"/>
              </a:ext>
            </a:extLst>
          </p:cNvPr>
          <p:cNvSpPr>
            <a:spLocks xmlns:a="http://schemas.openxmlformats.org/drawingml/2006/main" noGrp="1"/>
          </p:cNvSpPr>
          <p:nvPr/>
        </p:nvSpPr>
        <p:spPr>
          <a:xfrm xmlns:a="http://schemas.openxmlformats.org/drawingml/2006/main">
            <a:off x="2889504" y="2971800"/>
            <a:ext cx="2807208"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a:solidFill>
                  <a:srgbClr val="0B0B0D"/>
                </a:solidFill>
                <a:latin typeface="Inter"/>
                <a:ea typeface="Inter"/>
                <a:cs typeface="Inter"/>
              </a:rPr>
              <a:t>/  (homepage)</a:t>
            </a:r>
            <a:endParaRPr sz="1205"/>
          </a:p>
        </p:txBody>
      </p:sp>
      <p:sp>
        <p:nvSpPr>
          <p:cNvPr id="30" name="Text 28">
            <a:extLst xmlns:a="http://schemas.openxmlformats.org/drawingml/2006/main">
              <a:ext uri="{FF2B5EF4-FFF2-40B4-BE49-F238E27FC236}">
                <a16:creationId xmlns:a16="http://schemas.microsoft.com/office/drawing/2014/main" id="{1791B987-D74E-455D-A8ED-F26ED95BFBB4}"/>
              </a:ext>
            </a:extLst>
          </p:cNvPr>
          <p:cNvSpPr>
            <a:spLocks xmlns:a="http://schemas.openxmlformats.org/drawingml/2006/main" noGrp="1"/>
          </p:cNvSpPr>
          <p:nvPr/>
        </p:nvSpPr>
        <p:spPr>
          <a:xfrm xmlns:a="http://schemas.openxmlformats.org/drawingml/2006/main">
            <a:off x="5897880" y="2971800"/>
            <a:ext cx="1261872"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a:solidFill>
                  <a:srgbClr val="0B0B0D"/>
                </a:solidFill>
                <a:latin typeface="Inter"/>
                <a:ea typeface="Inter"/>
                <a:cs typeface="Inter"/>
              </a:rPr>
              <a:t>£8,000</a:t>
            </a:r>
            <a:endParaRPr sz="1205"/>
          </a:p>
        </p:txBody>
      </p:sp>
      <p:sp>
        <p:nvSpPr>
          <p:cNvPr id="31" name="Text 29">
            <a:extLst xmlns:a="http://schemas.openxmlformats.org/drawingml/2006/main">
              <a:ext uri="{FF2B5EF4-FFF2-40B4-BE49-F238E27FC236}">
                <a16:creationId xmlns:a16="http://schemas.microsoft.com/office/drawing/2014/main" id="{1BB40B31-7ADD-4671-AD6C-0C1EF86B5F37}"/>
              </a:ext>
            </a:extLst>
          </p:cNvPr>
          <p:cNvSpPr>
            <a:spLocks xmlns:a="http://schemas.openxmlformats.org/drawingml/2006/main" noGrp="1"/>
          </p:cNvSpPr>
          <p:nvPr/>
        </p:nvSpPr>
        <p:spPr>
          <a:xfrm xmlns:a="http://schemas.openxmlformats.org/drawingml/2006/main">
            <a:off x="7360920" y="2971800"/>
            <a:ext cx="1143000"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a:solidFill>
                  <a:srgbClr val="0B0B0D"/>
                </a:solidFill>
                <a:latin typeface="Inter"/>
                <a:ea typeface="Inter"/>
                <a:cs typeface="Inter"/>
              </a:rPr>
              <a:t>70</a:t>
            </a:r>
            <a:endParaRPr sz="1205"/>
          </a:p>
        </p:txBody>
      </p:sp>
      <p:sp>
        <p:nvSpPr>
          <p:cNvPr id="32" name="Text 30">
            <a:extLst xmlns:a="http://schemas.openxmlformats.org/drawingml/2006/main">
              <a:ext uri="{FF2B5EF4-FFF2-40B4-BE49-F238E27FC236}">
                <a16:creationId xmlns:a16="http://schemas.microsoft.com/office/drawing/2014/main" id="{88FF7BC4-5287-42D8-A347-30170C21FE8C}"/>
              </a:ext>
            </a:extLst>
          </p:cNvPr>
          <p:cNvSpPr>
            <a:spLocks xmlns:a="http://schemas.openxmlformats.org/drawingml/2006/main" noGrp="1"/>
          </p:cNvSpPr>
          <p:nvPr/>
        </p:nvSpPr>
        <p:spPr>
          <a:xfrm xmlns:a="http://schemas.openxmlformats.org/drawingml/2006/main">
            <a:off x="8705088" y="2971800"/>
            <a:ext cx="2834640"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a:solidFill>
                  <a:srgbClr val="0B0B0D"/>
                </a:solidFill>
                <a:latin typeface="Inter"/>
                <a:ea typeface="Inter"/>
                <a:cs typeface="Inter"/>
              </a:rPr>
              <a:t>Review service-specific routing</a:t>
            </a:r>
            <a:endParaRPr sz="1205"/>
          </a:p>
        </p:txBody>
      </p:sp>
      <p:sp>
        <p:nvSpPr>
          <p:cNvPr id="33" name="Shape 31">
            <a:extLst xmlns:a="http://schemas.openxmlformats.org/drawingml/2006/main">
              <a:ext uri="{FF2B5EF4-FFF2-40B4-BE49-F238E27FC236}">
                <a16:creationId xmlns:a16="http://schemas.microsoft.com/office/drawing/2014/main" id="{2271FD7F-5105-4B10-BABC-F7EEABEDEB5F}"/>
              </a:ext>
            </a:extLst>
          </p:cNvPr>
          <p:cNvSpPr>
            <a:spLocks xmlns:a="http://schemas.openxmlformats.org/drawingml/2006/main" noGrp="1"/>
          </p:cNvSpPr>
          <p:nvPr/>
        </p:nvSpPr>
        <p:spPr>
          <a:xfrm xmlns:a="http://schemas.openxmlformats.org/drawingml/2006/main">
            <a:off x="548640" y="3520440"/>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34" name="Shape 32">
            <a:extLst xmlns:a="http://schemas.openxmlformats.org/drawingml/2006/main">
              <a:ext uri="{FF2B5EF4-FFF2-40B4-BE49-F238E27FC236}">
                <a16:creationId xmlns:a16="http://schemas.microsoft.com/office/drawing/2014/main" id="{41A6C629-0C4C-4C25-B14E-2117F0571BD2}"/>
              </a:ext>
            </a:extLst>
          </p:cNvPr>
          <p:cNvSpPr>
            <a:spLocks xmlns:a="http://schemas.openxmlformats.org/drawingml/2006/main" noGrp="1"/>
          </p:cNvSpPr>
          <p:nvPr/>
        </p:nvSpPr>
        <p:spPr>
          <a:xfrm xmlns:a="http://schemas.openxmlformats.org/drawingml/2006/main">
            <a:off x="548640" y="3520440"/>
            <a:ext cx="11091672" cy="612648"/>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35" name="Text 33">
            <a:extLst xmlns:a="http://schemas.openxmlformats.org/drawingml/2006/main">
              <a:ext uri="{FF2B5EF4-FFF2-40B4-BE49-F238E27FC236}">
                <a16:creationId xmlns:a16="http://schemas.microsoft.com/office/drawing/2014/main" id="{A674AD74-D407-4873-BA63-A47AB194E1C3}"/>
              </a:ext>
            </a:extLst>
          </p:cNvPr>
          <p:cNvSpPr>
            <a:spLocks xmlns:a="http://schemas.openxmlformats.org/drawingml/2006/main" noGrp="1"/>
          </p:cNvSpPr>
          <p:nvPr/>
        </p:nvSpPr>
        <p:spPr>
          <a:xfrm xmlns:a="http://schemas.openxmlformats.org/drawingml/2006/main">
            <a:off x="649224" y="3584448"/>
            <a:ext cx="2039112"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b="1">
                <a:solidFill>
                  <a:srgbClr val="0B0B0D"/>
                </a:solidFill>
                <a:latin typeface="Inter"/>
                <a:ea typeface="Inter"/>
                <a:cs typeface="Inter"/>
              </a:rPr>
              <a:t>PMax /guides subset</a:t>
            </a:r>
            <a:endParaRPr sz="1205"/>
          </a:p>
        </p:txBody>
      </p:sp>
      <p:sp>
        <p:nvSpPr>
          <p:cNvPr id="36" name="Text 34">
            <a:extLst xmlns:a="http://schemas.openxmlformats.org/drawingml/2006/main">
              <a:ext uri="{FF2B5EF4-FFF2-40B4-BE49-F238E27FC236}">
                <a16:creationId xmlns:a16="http://schemas.microsoft.com/office/drawing/2014/main" id="{E3618F67-C348-4884-8A95-DFCEC553EEC1}"/>
              </a:ext>
            </a:extLst>
          </p:cNvPr>
          <p:cNvSpPr>
            <a:spLocks xmlns:a="http://schemas.openxmlformats.org/drawingml/2006/main" noGrp="1"/>
          </p:cNvSpPr>
          <p:nvPr/>
        </p:nvSpPr>
        <p:spPr>
          <a:xfrm xmlns:a="http://schemas.openxmlformats.org/drawingml/2006/main">
            <a:off x="2889504" y="3584448"/>
            <a:ext cx="2807208"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a:solidFill>
                  <a:srgbClr val="0B0B0D"/>
                </a:solidFill>
                <a:latin typeface="Inter"/>
                <a:ea typeface="Inter"/>
                <a:cs typeface="Inter"/>
              </a:rPr>
              <a:t>/guides/...</a:t>
            </a:r>
            <a:endParaRPr sz="1205"/>
          </a:p>
        </p:txBody>
      </p:sp>
      <p:sp>
        <p:nvSpPr>
          <p:cNvPr id="37" name="Text 35">
            <a:extLst xmlns:a="http://schemas.openxmlformats.org/drawingml/2006/main">
              <a:ext uri="{FF2B5EF4-FFF2-40B4-BE49-F238E27FC236}">
                <a16:creationId xmlns:a16="http://schemas.microsoft.com/office/drawing/2014/main" id="{F564F7C7-2079-4A1E-84FF-5C81F7221F36}"/>
              </a:ext>
            </a:extLst>
          </p:cNvPr>
          <p:cNvSpPr>
            <a:spLocks xmlns:a="http://schemas.openxmlformats.org/drawingml/2006/main" noGrp="1"/>
          </p:cNvSpPr>
          <p:nvPr/>
        </p:nvSpPr>
        <p:spPr>
          <a:xfrm xmlns:a="http://schemas.openxmlformats.org/drawingml/2006/main">
            <a:off x="5897880" y="3584448"/>
            <a:ext cx="1261872"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a:solidFill>
                  <a:srgbClr val="0B0B0D"/>
                </a:solidFill>
                <a:latin typeface="Inter"/>
                <a:ea typeface="Inter"/>
                <a:cs typeface="Inter"/>
              </a:rPr>
              <a:t>£1,100</a:t>
            </a:r>
            <a:endParaRPr sz="1205"/>
          </a:p>
        </p:txBody>
      </p:sp>
      <p:sp>
        <p:nvSpPr>
          <p:cNvPr id="38" name="Text 36">
            <a:extLst xmlns:a="http://schemas.openxmlformats.org/drawingml/2006/main">
              <a:ext uri="{FF2B5EF4-FFF2-40B4-BE49-F238E27FC236}">
                <a16:creationId xmlns:a16="http://schemas.microsoft.com/office/drawing/2014/main" id="{9C842DB5-312B-4CB1-8F34-59171641ABE7}"/>
              </a:ext>
            </a:extLst>
          </p:cNvPr>
          <p:cNvSpPr>
            <a:spLocks xmlns:a="http://schemas.openxmlformats.org/drawingml/2006/main" noGrp="1"/>
          </p:cNvSpPr>
          <p:nvPr/>
        </p:nvSpPr>
        <p:spPr>
          <a:xfrm xmlns:a="http://schemas.openxmlformats.org/drawingml/2006/main">
            <a:off x="7360920" y="3584448"/>
            <a:ext cx="1143000"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a:solidFill>
                  <a:srgbClr val="0B0B0D"/>
                </a:solidFill>
                <a:latin typeface="Inter"/>
                <a:ea typeface="Inter"/>
                <a:cs typeface="Inter"/>
              </a:rPr>
              <a:t>4</a:t>
            </a:r>
            <a:endParaRPr sz="1205"/>
          </a:p>
        </p:txBody>
      </p:sp>
      <p:sp>
        <p:nvSpPr>
          <p:cNvPr id="39" name="Text 37">
            <a:extLst xmlns:a="http://schemas.openxmlformats.org/drawingml/2006/main">
              <a:ext uri="{FF2B5EF4-FFF2-40B4-BE49-F238E27FC236}">
                <a16:creationId xmlns:a16="http://schemas.microsoft.com/office/drawing/2014/main" id="{E4929B08-6615-4FAA-8327-06029BC06BE8}"/>
              </a:ext>
            </a:extLst>
          </p:cNvPr>
          <p:cNvSpPr>
            <a:spLocks xmlns:a="http://schemas.openxmlformats.org/drawingml/2006/main" noGrp="1"/>
          </p:cNvSpPr>
          <p:nvPr/>
        </p:nvSpPr>
        <p:spPr>
          <a:xfrm xmlns:a="http://schemas.openxmlformats.org/drawingml/2006/main">
            <a:off x="8705088" y="3584448"/>
            <a:ext cx="2834640"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a:solidFill>
                  <a:srgbClr val="0B0B0D"/>
                </a:solidFill>
                <a:latin typeface="Inter"/>
                <a:ea typeface="Inter"/>
                <a:cs typeface="Inter"/>
              </a:rPr>
              <a:t>Review URL-expansion scope</a:t>
            </a:r>
            <a:endParaRPr sz="1205"/>
          </a:p>
        </p:txBody>
      </p:sp>
      <p:sp>
        <p:nvSpPr>
          <p:cNvPr id="40" name="Shape 38">
            <a:extLst xmlns:a="http://schemas.openxmlformats.org/drawingml/2006/main">
              <a:ext uri="{FF2B5EF4-FFF2-40B4-BE49-F238E27FC236}">
                <a16:creationId xmlns:a16="http://schemas.microsoft.com/office/drawing/2014/main" id="{60AC84E0-359D-4477-9078-792372CD806F}"/>
              </a:ext>
            </a:extLst>
          </p:cNvPr>
          <p:cNvSpPr>
            <a:spLocks xmlns:a="http://schemas.openxmlformats.org/drawingml/2006/main" noGrp="1"/>
          </p:cNvSpPr>
          <p:nvPr/>
        </p:nvSpPr>
        <p:spPr>
          <a:xfrm xmlns:a="http://schemas.openxmlformats.org/drawingml/2006/main">
            <a:off x="548640" y="4133088"/>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41" name="Shape 39">
            <a:extLst xmlns:a="http://schemas.openxmlformats.org/drawingml/2006/main">
              <a:ext uri="{FF2B5EF4-FFF2-40B4-BE49-F238E27FC236}">
                <a16:creationId xmlns:a16="http://schemas.microsoft.com/office/drawing/2014/main" id="{773A6D2D-D021-4087-9716-C2CDCEA6874A}"/>
              </a:ext>
            </a:extLst>
          </p:cNvPr>
          <p:cNvSpPr>
            <a:spLocks xmlns:a="http://schemas.openxmlformats.org/drawingml/2006/main" noGrp="1"/>
          </p:cNvSpPr>
          <p:nvPr/>
        </p:nvSpPr>
        <p:spPr>
          <a:xfrm xmlns:a="http://schemas.openxmlformats.org/drawingml/2006/main">
            <a:off x="548640" y="4133088"/>
            <a:ext cx="11091672" cy="612648"/>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42" name="Text 40">
            <a:extLst xmlns:a="http://schemas.openxmlformats.org/drawingml/2006/main">
              <a:ext uri="{FF2B5EF4-FFF2-40B4-BE49-F238E27FC236}">
                <a16:creationId xmlns:a16="http://schemas.microsoft.com/office/drawing/2014/main" id="{A7B0FB71-0CB0-4478-81EF-871A64F82236}"/>
              </a:ext>
            </a:extLst>
          </p:cNvPr>
          <p:cNvSpPr>
            <a:spLocks xmlns:a="http://schemas.openxmlformats.org/drawingml/2006/main" noGrp="1"/>
          </p:cNvSpPr>
          <p:nvPr/>
        </p:nvSpPr>
        <p:spPr>
          <a:xfrm xmlns:a="http://schemas.openxmlformats.org/drawingml/2006/main">
            <a:off x="649224" y="4197096"/>
            <a:ext cx="2039112"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b="1">
                <a:solidFill>
                  <a:srgbClr val="0B0B0D"/>
                </a:solidFill>
                <a:latin typeface="Inter"/>
                <a:ea typeface="Inter"/>
                <a:cs typeface="Inter"/>
              </a:rPr>
              <a:t>Three sitelinks</a:t>
            </a:r>
            <a:endParaRPr sz="1205"/>
          </a:p>
        </p:txBody>
      </p:sp>
      <p:sp>
        <p:nvSpPr>
          <p:cNvPr id="43" name="Text 41">
            <a:extLst xmlns:a="http://schemas.openxmlformats.org/drawingml/2006/main">
              <a:ext uri="{FF2B5EF4-FFF2-40B4-BE49-F238E27FC236}">
                <a16:creationId xmlns:a16="http://schemas.microsoft.com/office/drawing/2014/main" id="{406C681D-B598-49D0-BEB2-2C91BA52562C}"/>
              </a:ext>
            </a:extLst>
          </p:cNvPr>
          <p:cNvSpPr>
            <a:spLocks xmlns:a="http://schemas.openxmlformats.org/drawingml/2006/main" noGrp="1"/>
          </p:cNvSpPr>
          <p:nvPr/>
        </p:nvSpPr>
        <p:spPr>
          <a:xfrm xmlns:a="http://schemas.openxmlformats.org/drawingml/2006/main">
            <a:off x="2889504" y="4197096"/>
            <a:ext cx="2807208"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a:solidFill>
                  <a:srgbClr val="0B0B0D"/>
                </a:solidFill>
                <a:latin typeface="Inter"/>
                <a:ea typeface="Inter"/>
                <a:cs typeface="Inter"/>
              </a:rPr>
              <a:t>/  (homepage)</a:t>
            </a:r>
            <a:endParaRPr sz="1205"/>
          </a:p>
        </p:txBody>
      </p:sp>
      <p:sp>
        <p:nvSpPr>
          <p:cNvPr id="44" name="Text 42">
            <a:extLst xmlns:a="http://schemas.openxmlformats.org/drawingml/2006/main">
              <a:ext uri="{FF2B5EF4-FFF2-40B4-BE49-F238E27FC236}">
                <a16:creationId xmlns:a16="http://schemas.microsoft.com/office/drawing/2014/main" id="{B9883E0D-D1F3-459A-8400-AA1DF1305DCF}"/>
              </a:ext>
            </a:extLst>
          </p:cNvPr>
          <p:cNvSpPr>
            <a:spLocks xmlns:a="http://schemas.openxmlformats.org/drawingml/2006/main" noGrp="1"/>
          </p:cNvSpPr>
          <p:nvPr/>
        </p:nvSpPr>
        <p:spPr>
          <a:xfrm xmlns:a="http://schemas.openxmlformats.org/drawingml/2006/main">
            <a:off x="5897880" y="4197096"/>
            <a:ext cx="1261872"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Not separately counted</a:t>
            </a:r>
            <a:endParaRPr sz="1060"/>
          </a:p>
        </p:txBody>
      </p:sp>
      <p:sp>
        <p:nvSpPr>
          <p:cNvPr id="45" name="Text 43">
            <a:extLst xmlns:a="http://schemas.openxmlformats.org/drawingml/2006/main">
              <a:ext uri="{FF2B5EF4-FFF2-40B4-BE49-F238E27FC236}">
                <a16:creationId xmlns:a16="http://schemas.microsoft.com/office/drawing/2014/main" id="{2EF9A071-8149-4D6B-8A4E-B5BE9497F23A}"/>
              </a:ext>
            </a:extLst>
          </p:cNvPr>
          <p:cNvSpPr>
            <a:spLocks xmlns:a="http://schemas.openxmlformats.org/drawingml/2006/main" noGrp="1"/>
          </p:cNvSpPr>
          <p:nvPr/>
        </p:nvSpPr>
        <p:spPr>
          <a:xfrm xmlns:a="http://schemas.openxmlformats.org/drawingml/2006/main">
            <a:off x="7360920" y="4197096"/>
            <a:ext cx="1143000"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Not attributed here</a:t>
            </a:r>
            <a:endParaRPr sz="1060"/>
          </a:p>
        </p:txBody>
      </p:sp>
      <p:sp>
        <p:nvSpPr>
          <p:cNvPr id="46" name="Text 44">
            <a:extLst xmlns:a="http://schemas.openxmlformats.org/drawingml/2006/main">
              <a:ext uri="{FF2B5EF4-FFF2-40B4-BE49-F238E27FC236}">
                <a16:creationId xmlns:a16="http://schemas.microsoft.com/office/drawing/2014/main" id="{5EFCB20C-CB7F-4D96-99E4-32D014DD6E6B}"/>
              </a:ext>
            </a:extLst>
          </p:cNvPr>
          <p:cNvSpPr>
            <a:spLocks xmlns:a="http://schemas.openxmlformats.org/drawingml/2006/main" noGrp="1"/>
          </p:cNvSpPr>
          <p:nvPr/>
        </p:nvSpPr>
        <p:spPr>
          <a:xfrm xmlns:a="http://schemas.openxmlformats.org/drawingml/2006/main">
            <a:off x="8705088" y="4197096"/>
            <a:ext cx="2834640" cy="48463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5">
                <a:solidFill>
                  <a:srgbClr val="0B0B0D"/>
                </a:solidFill>
                <a:latin typeface="Inter"/>
                <a:ea typeface="Inter"/>
                <a:cs typeface="Inter"/>
              </a:rPr>
              <a:t>Review asset destinations</a:t>
            </a:r>
            <a:endParaRPr sz="1205"/>
          </a:p>
        </p:txBody>
      </p:sp>
      <p:sp>
        <p:nvSpPr>
          <p:cNvPr id="47" name="Shape 45">
            <a:extLst xmlns:a="http://schemas.openxmlformats.org/drawingml/2006/main">
              <a:ext uri="{FF2B5EF4-FFF2-40B4-BE49-F238E27FC236}">
                <a16:creationId xmlns:a16="http://schemas.microsoft.com/office/drawing/2014/main" id="{C95696C4-8E50-455B-B55F-FFCDC3321416}"/>
              </a:ext>
            </a:extLst>
          </p:cNvPr>
          <p:cNvSpPr>
            <a:spLocks xmlns:a="http://schemas.openxmlformats.org/drawingml/2006/main" noGrp="1"/>
          </p:cNvSpPr>
          <p:nvPr/>
        </p:nvSpPr>
        <p:spPr>
          <a:xfrm xmlns:a="http://schemas.openxmlformats.org/drawingml/2006/main">
            <a:off x="548640" y="4745736"/>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48" name="Shape 46">
            <a:extLst xmlns:a="http://schemas.openxmlformats.org/drawingml/2006/main">
              <a:ext uri="{FF2B5EF4-FFF2-40B4-BE49-F238E27FC236}">
                <a16:creationId xmlns:a16="http://schemas.microsoft.com/office/drawing/2014/main" id="{18B3F4F1-C00B-4DC5-ABC9-EC7E42D9C793}"/>
              </a:ext>
            </a:extLst>
          </p:cNvPr>
          <p:cNvSpPr>
            <a:spLocks xmlns:a="http://schemas.openxmlformats.org/drawingml/2006/main" noGrp="1"/>
          </p:cNvSpPr>
          <p:nvPr/>
        </p:nvSpPr>
        <p:spPr>
          <a:xfrm xmlns:a="http://schemas.openxmlformats.org/drawingml/2006/main">
            <a:off x="548640" y="4956048"/>
            <a:ext cx="5413248" cy="795528"/>
          </a:xfrm>
          <a:prstGeom xmlns:a="http://schemas.openxmlformats.org/drawingml/2006/main" prst="rect">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49" name="Text 47">
            <a:extLst xmlns:a="http://schemas.openxmlformats.org/drawingml/2006/main">
              <a:ext uri="{FF2B5EF4-FFF2-40B4-BE49-F238E27FC236}">
                <a16:creationId xmlns:a16="http://schemas.microsoft.com/office/drawing/2014/main" id="{1BB133C0-DE85-48BE-9F69-7DC5BE0FC900}"/>
              </a:ext>
            </a:extLst>
          </p:cNvPr>
          <p:cNvSpPr>
            <a:spLocks xmlns:a="http://schemas.openxmlformats.org/drawingml/2006/main" noGrp="1"/>
          </p:cNvSpPr>
          <p:nvPr/>
        </p:nvSpPr>
        <p:spPr>
          <a:xfrm xmlns:a="http://schemas.openxmlformats.org/drawingml/2006/main">
            <a:off x="749808" y="5111496"/>
            <a:ext cx="5010912"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WHAT WE CAN SAY</a:t>
            </a:r>
            <a:endParaRPr sz="920"/>
          </a:p>
        </p:txBody>
      </p:sp>
      <p:sp>
        <p:nvSpPr>
          <p:cNvPr id="50" name="Text 48">
            <a:extLst xmlns:a="http://schemas.openxmlformats.org/drawingml/2006/main">
              <a:ext uri="{FF2B5EF4-FFF2-40B4-BE49-F238E27FC236}">
                <a16:creationId xmlns:a16="http://schemas.microsoft.com/office/drawing/2014/main" id="{09E9F99D-3476-4AF3-909D-A7037D383BA6}"/>
              </a:ext>
            </a:extLst>
          </p:cNvPr>
          <p:cNvSpPr>
            <a:spLocks xmlns:a="http://schemas.openxmlformats.org/drawingml/2006/main" noGrp="1"/>
          </p:cNvSpPr>
          <p:nvPr/>
        </p:nvSpPr>
        <p:spPr>
          <a:xfrm xmlns:a="http://schemas.openxmlformats.org/drawingml/2006/main">
            <a:off x="749808" y="5440680"/>
            <a:ext cx="5010912" cy="2103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80" b="1">
                <a:solidFill>
                  <a:srgbClr val="0B0B0D"/>
                </a:solidFill>
                <a:latin typeface="Inter"/>
                <a:ea typeface="Inter"/>
                <a:cs typeface="Inter"/>
              </a:rPr>
              <a:t>These are destination choices worth reviewing.</a:t>
            </a:r>
            <a:endParaRPr sz="1380"/>
          </a:p>
        </p:txBody>
      </p:sp>
      <p:sp>
        <p:nvSpPr>
          <p:cNvPr id="51" name="Shape 49">
            <a:extLst xmlns:a="http://schemas.openxmlformats.org/drawingml/2006/main">
              <a:ext uri="{FF2B5EF4-FFF2-40B4-BE49-F238E27FC236}">
                <a16:creationId xmlns:a16="http://schemas.microsoft.com/office/drawing/2014/main" id="{746296BA-5C94-4B6F-95C9-A94728420A42}"/>
              </a:ext>
            </a:extLst>
          </p:cNvPr>
          <p:cNvSpPr>
            <a:spLocks xmlns:a="http://schemas.openxmlformats.org/drawingml/2006/main" noGrp="1"/>
          </p:cNvSpPr>
          <p:nvPr/>
        </p:nvSpPr>
        <p:spPr>
          <a:xfrm xmlns:a="http://schemas.openxmlformats.org/drawingml/2006/main">
            <a:off x="6217920" y="4956048"/>
            <a:ext cx="5413248" cy="795528"/>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52" name="Text 50">
            <a:extLst xmlns:a="http://schemas.openxmlformats.org/drawingml/2006/main">
              <a:ext uri="{FF2B5EF4-FFF2-40B4-BE49-F238E27FC236}">
                <a16:creationId xmlns:a16="http://schemas.microsoft.com/office/drawing/2014/main" id="{038744F3-792D-4A80-903B-93A9696666E7}"/>
              </a:ext>
            </a:extLst>
          </p:cNvPr>
          <p:cNvSpPr>
            <a:spLocks xmlns:a="http://schemas.openxmlformats.org/drawingml/2006/main" noGrp="1"/>
          </p:cNvSpPr>
          <p:nvPr/>
        </p:nvSpPr>
        <p:spPr>
          <a:xfrm xmlns:a="http://schemas.openxmlformats.org/drawingml/2006/main">
            <a:off x="6419088" y="5111496"/>
            <a:ext cx="5010912"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WHAT WE CANNOT CLAIM</a:t>
            </a:r>
            <a:endParaRPr sz="920"/>
          </a:p>
        </p:txBody>
      </p:sp>
      <p:sp>
        <p:nvSpPr>
          <p:cNvPr id="53" name="Text 51">
            <a:extLst xmlns:a="http://schemas.openxmlformats.org/drawingml/2006/main">
              <a:ext uri="{FF2B5EF4-FFF2-40B4-BE49-F238E27FC236}">
                <a16:creationId xmlns:a16="http://schemas.microsoft.com/office/drawing/2014/main" id="{0B0F6358-6489-4D00-B047-2BDC79CC16AA}"/>
              </a:ext>
            </a:extLst>
          </p:cNvPr>
          <p:cNvSpPr>
            <a:spLocks xmlns:a="http://schemas.openxmlformats.org/drawingml/2006/main" noGrp="1"/>
          </p:cNvSpPr>
          <p:nvPr/>
        </p:nvSpPr>
        <p:spPr>
          <a:xfrm xmlns:a="http://schemas.openxmlformats.org/drawingml/2006/main">
            <a:off x="6419088" y="5440680"/>
            <a:ext cx="5010912" cy="21031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80" b="1">
                <a:solidFill>
                  <a:srgbClr val="0B0B0D"/>
                </a:solidFill>
                <a:latin typeface="Inter"/>
                <a:ea typeface="Inter"/>
                <a:cs typeface="Inter"/>
              </a:rPr>
              <a:t>The website is broken or £9,100 is wasted.</a:t>
            </a:r>
            <a:endParaRPr sz="1380"/>
          </a:p>
        </p:txBody>
      </p:sp>
      <p:sp>
        <p:nvSpPr>
          <p:cNvPr id="54" name="Shape 52">
            <a:extLst xmlns:a="http://schemas.openxmlformats.org/drawingml/2006/main">
              <a:ext uri="{FF2B5EF4-FFF2-40B4-BE49-F238E27FC236}">
                <a16:creationId xmlns:a16="http://schemas.microsoft.com/office/drawing/2014/main" id="{80FD45A1-F1D3-42EF-8427-F2E88040D400}"/>
              </a:ext>
            </a:extLst>
          </p:cNvPr>
          <p:cNvSpPr>
            <a:spLocks xmlns:a="http://schemas.openxmlformats.org/drawingml/2006/main" noGrp="1"/>
          </p:cNvSpPr>
          <p:nvPr/>
        </p:nvSpPr>
        <p:spPr>
          <a:xfrm xmlns:a="http://schemas.openxmlformats.org/drawingml/2006/main">
            <a:off x="548640" y="5879592"/>
            <a:ext cx="11094720" cy="35661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55" name="Text 53">
            <a:extLst xmlns:a="http://schemas.openxmlformats.org/drawingml/2006/main">
              <a:ext uri="{FF2B5EF4-FFF2-40B4-BE49-F238E27FC236}">
                <a16:creationId xmlns:a16="http://schemas.microsoft.com/office/drawing/2014/main" id="{B9C41FBA-A316-4B9E-9821-F6435D6B2779}"/>
              </a:ext>
            </a:extLst>
          </p:cNvPr>
          <p:cNvSpPr>
            <a:spLocks xmlns:a="http://schemas.openxmlformats.org/drawingml/2006/main" noGrp="1"/>
          </p:cNvSpPr>
          <p:nvPr/>
        </p:nvSpPr>
        <p:spPr>
          <a:xfrm xmlns:a="http://schemas.openxmlformats.org/drawingml/2006/main">
            <a:off x="676656" y="5920740"/>
            <a:ext cx="1083868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10">
                <a:solidFill>
                  <a:srgbClr val="50504D"/>
                </a:solidFill>
                <a:latin typeface="Inter"/>
                <a:ea typeface="Inter"/>
                <a:cs typeface="Inter"/>
              </a:rPr>
              <a:t>PMax /guides spend is a subset of its £10,000 budget. General Search cost can overlap with the query findings. Neither is added to waste.</a:t>
            </a:r>
            <a:endParaRPr sz="1010"/>
          </a:p>
        </p:txBody>
      </p:sp>
      <p:pic>
        <p:nvPicPr>
          <p:cNvPr id="104" name=""/>
          <p:cNvPicPr>
            <a:picLocks xmlns:a="http://schemas.openxmlformats.org/drawingml/2006/main" noChangeAspect="1"/>
          </p:cNvPicPr>
          <p:nvPr/>
        </p:nvPicPr>
        <p:blipFill>
          <a:blip xmlns:r="http://schemas.openxmlformats.org/officeDocument/2006/relationships" xmlns:a="http://schemas.openxmlformats.org/drawingml/2006/main" r:embed="R0208cfd2fa3449a3">
            <a:extLst>
              <a:ext uri="{96DAC541-7B7A-43D3-8B79-37D633B846F1}">
                <asvg:svgBlip xmlns:asvg="http://schemas.microsoft.com/office/drawing/2016/SVG/main" r:embed="R3bd023eeabe7474e"/>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57" name="Zbang">
            <a:extLst xmlns:a="http://schemas.openxmlformats.org/drawingml/2006/main">
              <a:ext uri="{FF2B5EF4-FFF2-40B4-BE49-F238E27FC236}">
                <a16:creationId xmlns:a16="http://schemas.microsoft.com/office/drawing/2014/main" id="{452DF90D-BFBE-454B-8A2A-9C8D179ED65A}"/>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58" name="05 / LANDING PAGES - ADS-SIDE DESTINATION REVIEW">
            <a:extLst xmlns:a="http://schemas.openxmlformats.org/drawingml/2006/main">
              <a:ext uri="{FF2B5EF4-FFF2-40B4-BE49-F238E27FC236}">
                <a16:creationId xmlns:a16="http://schemas.microsoft.com/office/drawing/2014/main" id="{03E2EE6D-7AE5-4EE6-B855-CCC1128E1317}"/>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05 / LANDING PAGES - ADS-SIDE DESTINATION REVIEW</a:t>
            </a:r>
          </a:p>
        </p:txBody>
      </p:sp>
      <p:sp>
        <p:nvSpPr>
          <p:cNvPr id="59" name="">
            <a:extLst xmlns:a="http://schemas.openxmlformats.org/drawingml/2006/main">
              <a:ext uri="{FF2B5EF4-FFF2-40B4-BE49-F238E27FC236}">
                <a16:creationId xmlns:a16="http://schemas.microsoft.com/office/drawing/2014/main" id="{EF846122-98EA-4EEF-8F72-B865AE00D386}"/>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60" name="">
            <a:extLst xmlns:a="http://schemas.openxmlformats.org/drawingml/2006/main">
              <a:ext uri="{FF2B5EF4-FFF2-40B4-BE49-F238E27FC236}">
                <a16:creationId xmlns:a16="http://schemas.microsoft.com/office/drawing/2014/main" id="{0952645E-4576-46EC-A68B-C2AB8E8DEAF8}"/>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1" name="EXAMPLE BOILER CO. · FICTIONAL DATA · 1 MAY–31 JUL 2026">
            <a:extLst xmlns:a="http://schemas.openxmlformats.org/drawingml/2006/main">
              <a:ext uri="{FF2B5EF4-FFF2-40B4-BE49-F238E27FC236}">
                <a16:creationId xmlns:a16="http://schemas.microsoft.com/office/drawing/2014/main" id="{18655786-B733-40B8-83D6-9A9810284C26}"/>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62" name="17">
            <a:extLst xmlns:a="http://schemas.openxmlformats.org/drawingml/2006/main">
              <a:ext uri="{FF2B5EF4-FFF2-40B4-BE49-F238E27FC236}">
                <a16:creationId xmlns:a16="http://schemas.microsoft.com/office/drawing/2014/main" id="{60C92225-95B8-49A5-A3B5-FF6CBBAA5430}"/>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17</a:t>
            </a:r>
          </a:p>
        </p:txBody>
      </p:sp>
    </p:spTree>
    <p:extLst>
      <p:ext uri="{BB962C8B-B14F-4D97-AF65-F5344CB8AC3E}">
        <p14:creationId xmlns:p14="http://schemas.microsoft.com/office/powerpoint/2010/main" val="90917094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a1c0344882894c70">
            <a:extLst>
              <a:ext uri="{96DAC541-7B7A-43D3-8B79-37D633B846F1}">
                <asvg:svgBlip xmlns:asvg="http://schemas.microsoft.com/office/drawing/2016/SVG/main" r:embed="Rb3d63c22abb14f87"/>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C761615B-E0A1-4C28-9254-B4E1800CABAF}"/>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AREA 06 / 08 - CONVERSION TRACKING &amp; GOALS">
            <a:extLst xmlns:a="http://schemas.openxmlformats.org/drawingml/2006/main">
              <a:ext uri="{FF2B5EF4-FFF2-40B4-BE49-F238E27FC236}">
                <a16:creationId xmlns:a16="http://schemas.microsoft.com/office/drawing/2014/main" id="{44509AC3-B340-4494-ADFD-590D0D6EE129}"/>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AREA 06 / 08 - CONVERSION TRACKING &amp; GOALS</a:t>
            </a:r>
          </a:p>
        </p:txBody>
      </p:sp>
      <p:sp>
        <p:nvSpPr>
          <p:cNvPr id="4" name="">
            <a:extLst xmlns:a="http://schemas.openxmlformats.org/drawingml/2006/main">
              <a:ext uri="{FF2B5EF4-FFF2-40B4-BE49-F238E27FC236}">
                <a16:creationId xmlns:a16="http://schemas.microsoft.com/office/drawing/2014/main" id="{F03FA499-629F-44A8-B26F-D4BB345D3456}"/>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6EB70049-8CC5-4882-99C4-E3ADC215E1BF}"/>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B1A59152-7C54-4EAD-861D-F5CBDEA16FCD}"/>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18">
            <a:extLst xmlns:a="http://schemas.openxmlformats.org/drawingml/2006/main">
              <a:ext uri="{FF2B5EF4-FFF2-40B4-BE49-F238E27FC236}">
                <a16:creationId xmlns:a16="http://schemas.microsoft.com/office/drawing/2014/main" id="{5AA28380-1B62-4B2E-A645-5D6B25DE72F8}"/>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18</a:t>
            </a:r>
          </a:p>
        </p:txBody>
      </p:sp>
      <p:sp>
        <p:nvSpPr>
          <p:cNvPr id="8" name="Conversion tracking &amp; goals">
            <a:extLst xmlns:a="http://schemas.openxmlformats.org/drawingml/2006/main">
              <a:ext uri="{FF2B5EF4-FFF2-40B4-BE49-F238E27FC236}">
                <a16:creationId xmlns:a16="http://schemas.microsoft.com/office/drawing/2014/main" id="{341126D7-C5ED-4A24-89FC-083CE492A6F6}"/>
              </a:ext>
            </a:extLst>
          </p:cNvPr>
          <p:cNvSpPr>
            <a:spLocks xmlns:a="http://schemas.openxmlformats.org/drawingml/2006/main" noGrp="1"/>
          </p:cNvSpPr>
          <p:nvPr/>
        </p:nvSpPr>
        <p:spPr>
          <a:xfrm xmlns:a="http://schemas.openxmlformats.org/drawingml/2006/main">
            <a:off x="552450" y="1104900"/>
            <a:ext cx="11087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300" b="1">
                <a:solidFill>
                  <a:srgbClr val="0B0B0D"/>
                </a:solidFill>
                <a:latin typeface="Inter"/>
                <a:ea typeface="Inter"/>
                <a:cs typeface="Inter"/>
              </a:defRPr>
            </a:pPr>
            <a:r>
              <a:rPr sz="3300" b="1">
                <a:solidFill>
                  <a:srgbClr val="0B0B0D"/>
                </a:solidFill>
                <a:latin typeface="Inter"/>
                <a:ea typeface="Inter"/>
                <a:cs typeface="Inter"/>
              </a:rPr>
              <a:t>Conversion tracking &amp; goals</a:t>
            </a:r>
          </a:p>
        </p:txBody>
      </p:sp>
      <p:sp>
        <p:nvSpPr>
          <p:cNvPr id="9" name="Know what the account calls a conversion.">
            <a:extLst xmlns:a="http://schemas.openxmlformats.org/drawingml/2006/main">
              <a:ext uri="{FF2B5EF4-FFF2-40B4-BE49-F238E27FC236}">
                <a16:creationId xmlns:a16="http://schemas.microsoft.com/office/drawing/2014/main" id="{D298CE50-FC70-4CE6-B772-9C0EDC81F5D6}"/>
              </a:ext>
            </a:extLst>
          </p:cNvPr>
          <p:cNvSpPr>
            <a:spLocks xmlns:a="http://schemas.openxmlformats.org/drawingml/2006/main" noGrp="1"/>
          </p:cNvSpPr>
          <p:nvPr/>
        </p:nvSpPr>
        <p:spPr>
          <a:xfrm xmlns:a="http://schemas.openxmlformats.org/drawingml/2006/main">
            <a:off x="552450" y="1943100"/>
            <a:ext cx="110871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0504D"/>
                </a:solidFill>
                <a:latin typeface="Inter"/>
                <a:ea typeface="Inter"/>
                <a:cs typeface="Inter"/>
              </a:defRPr>
            </a:pPr>
            <a:r>
              <a:rPr sz="1875" b="0">
                <a:solidFill>
                  <a:srgbClr val="50504D"/>
                </a:solidFill>
                <a:latin typeface="Inter"/>
                <a:ea typeface="Inter"/>
                <a:cs typeface="Inter"/>
              </a:rPr>
              <a:t>Know what the account calls a conversion.</a:t>
            </a:r>
          </a:p>
        </p:txBody>
      </p:sp>
      <p:sp>
        <p:nvSpPr>
          <p:cNvPr id="10" name="06.1">
            <a:extLst xmlns:a="http://schemas.openxmlformats.org/drawingml/2006/main">
              <a:ext uri="{FF2B5EF4-FFF2-40B4-BE49-F238E27FC236}">
                <a16:creationId xmlns:a16="http://schemas.microsoft.com/office/drawing/2014/main" id="{AEEC4F69-1891-4439-A931-5444212F6DB0}"/>
              </a:ext>
            </a:extLst>
          </p:cNvPr>
          <p:cNvSpPr>
            <a:spLocks xmlns:a="http://schemas.openxmlformats.org/drawingml/2006/main" noGrp="1"/>
          </p:cNvSpPr>
          <p:nvPr/>
        </p:nvSpPr>
        <p:spPr>
          <a:xfrm xmlns:a="http://schemas.openxmlformats.org/drawingml/2006/main">
            <a:off x="552450" y="26479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06.1</a:t>
            </a:r>
          </a:p>
        </p:txBody>
      </p:sp>
      <p:sp>
        <p:nvSpPr>
          <p:cNvPr id="11" name="Actions &amp; bidding goals">
            <a:extLst xmlns:a="http://schemas.openxmlformats.org/drawingml/2006/main">
              <a:ext uri="{FF2B5EF4-FFF2-40B4-BE49-F238E27FC236}">
                <a16:creationId xmlns:a16="http://schemas.microsoft.com/office/drawing/2014/main" id="{85A0EDF7-B463-4235-8C7A-2BB19C72DCE4}"/>
              </a:ext>
            </a:extLst>
          </p:cNvPr>
          <p:cNvSpPr>
            <a:spLocks xmlns:a="http://schemas.openxmlformats.org/drawingml/2006/main" noGrp="1"/>
          </p:cNvSpPr>
          <p:nvPr/>
        </p:nvSpPr>
        <p:spPr>
          <a:xfrm xmlns:a="http://schemas.openxmlformats.org/drawingml/2006/main">
            <a:off x="1323975" y="26479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Actions &amp; bidding goals</a:t>
            </a:r>
          </a:p>
        </p:txBody>
      </p:sp>
      <p:sp>
        <p:nvSpPr>
          <p:cNvPr id="12" name="Inventory conversion actions; map account and campaign goals.">
            <a:extLst xmlns:a="http://schemas.openxmlformats.org/drawingml/2006/main">
              <a:ext uri="{FF2B5EF4-FFF2-40B4-BE49-F238E27FC236}">
                <a16:creationId xmlns:a16="http://schemas.microsoft.com/office/drawing/2014/main" id="{25B43D78-DADE-42A5-8054-756DA7F31F2C}"/>
              </a:ext>
            </a:extLst>
          </p:cNvPr>
          <p:cNvSpPr>
            <a:spLocks xmlns:a="http://schemas.openxmlformats.org/drawingml/2006/main" noGrp="1"/>
          </p:cNvSpPr>
          <p:nvPr/>
        </p:nvSpPr>
        <p:spPr>
          <a:xfrm xmlns:a="http://schemas.openxmlformats.org/drawingml/2006/main">
            <a:off x="1323975" y="29718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Inventory conversion actions; map account and campaign goals.</a:t>
            </a:r>
          </a:p>
        </p:txBody>
      </p:sp>
      <p:sp>
        <p:nvSpPr>
          <p:cNvPr id="13" name="06.2">
            <a:extLst xmlns:a="http://schemas.openxmlformats.org/drawingml/2006/main">
              <a:ext uri="{FF2B5EF4-FFF2-40B4-BE49-F238E27FC236}">
                <a16:creationId xmlns:a16="http://schemas.microsoft.com/office/drawing/2014/main" id="{3A03F5A8-747D-4FE0-AF3A-30911139492E}"/>
              </a:ext>
            </a:extLst>
          </p:cNvPr>
          <p:cNvSpPr>
            <a:spLocks xmlns:a="http://schemas.openxmlformats.org/drawingml/2006/main" noGrp="1"/>
          </p:cNvSpPr>
          <p:nvPr/>
        </p:nvSpPr>
        <p:spPr>
          <a:xfrm xmlns:a="http://schemas.openxmlformats.org/drawingml/2006/main">
            <a:off x="552450" y="34480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06.2</a:t>
            </a:r>
          </a:p>
        </p:txBody>
      </p:sp>
      <p:sp>
        <p:nvSpPr>
          <p:cNvPr id="14" name="Counting &amp; attribution">
            <a:extLst xmlns:a="http://schemas.openxmlformats.org/drawingml/2006/main">
              <a:ext uri="{FF2B5EF4-FFF2-40B4-BE49-F238E27FC236}">
                <a16:creationId xmlns:a16="http://schemas.microsoft.com/office/drawing/2014/main" id="{721AC9A6-4628-4868-B78C-DB524C78455C}"/>
              </a:ext>
            </a:extLst>
          </p:cNvPr>
          <p:cNvSpPr>
            <a:spLocks xmlns:a="http://schemas.openxmlformats.org/drawingml/2006/main" noGrp="1"/>
          </p:cNvSpPr>
          <p:nvPr/>
        </p:nvSpPr>
        <p:spPr>
          <a:xfrm xmlns:a="http://schemas.openxmlformats.org/drawingml/2006/main">
            <a:off x="1323975" y="34480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Counting &amp; attribution</a:t>
            </a:r>
          </a:p>
        </p:txBody>
      </p:sp>
      <p:sp>
        <p:nvSpPr>
          <p:cNvPr id="15" name="Review count rules; compare windows, values and attribution.">
            <a:extLst xmlns:a="http://schemas.openxmlformats.org/drawingml/2006/main">
              <a:ext uri="{FF2B5EF4-FFF2-40B4-BE49-F238E27FC236}">
                <a16:creationId xmlns:a16="http://schemas.microsoft.com/office/drawing/2014/main" id="{25875962-B8B9-48E0-9010-C10917C99FA5}"/>
              </a:ext>
            </a:extLst>
          </p:cNvPr>
          <p:cNvSpPr>
            <a:spLocks xmlns:a="http://schemas.openxmlformats.org/drawingml/2006/main" noGrp="1"/>
          </p:cNvSpPr>
          <p:nvPr/>
        </p:nvSpPr>
        <p:spPr>
          <a:xfrm xmlns:a="http://schemas.openxmlformats.org/drawingml/2006/main">
            <a:off x="1323975" y="37719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Review count rules; compare windows, values and attribution.</a:t>
            </a:r>
          </a:p>
        </p:txBody>
      </p:sp>
      <p:sp>
        <p:nvSpPr>
          <p:cNvPr id="16" name="06.3">
            <a:extLst xmlns:a="http://schemas.openxmlformats.org/drawingml/2006/main">
              <a:ext uri="{FF2B5EF4-FFF2-40B4-BE49-F238E27FC236}">
                <a16:creationId xmlns:a16="http://schemas.microsoft.com/office/drawing/2014/main" id="{4C01CD61-C741-435B-BF1F-7A869064940B}"/>
              </a:ext>
            </a:extLst>
          </p:cNvPr>
          <p:cNvSpPr>
            <a:spLocks xmlns:a="http://schemas.openxmlformats.org/drawingml/2006/main" noGrp="1"/>
          </p:cNvSpPr>
          <p:nvPr/>
        </p:nvSpPr>
        <p:spPr>
          <a:xfrm xmlns:a="http://schemas.openxmlformats.org/drawingml/2006/main">
            <a:off x="552450" y="42481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06.3</a:t>
            </a:r>
          </a:p>
        </p:txBody>
      </p:sp>
      <p:sp>
        <p:nvSpPr>
          <p:cNvPr id="17" name="Diagnostics &amp; duplicate risk">
            <a:extLst xmlns:a="http://schemas.openxmlformats.org/drawingml/2006/main">
              <a:ext uri="{FF2B5EF4-FFF2-40B4-BE49-F238E27FC236}">
                <a16:creationId xmlns:a16="http://schemas.microsoft.com/office/drawing/2014/main" id="{D449C7BC-655C-4CE5-9B3D-84AB74840A5D}"/>
              </a:ext>
            </a:extLst>
          </p:cNvPr>
          <p:cNvSpPr>
            <a:spLocks xmlns:a="http://schemas.openxmlformats.org/drawingml/2006/main" noGrp="1"/>
          </p:cNvSpPr>
          <p:nvPr/>
        </p:nvSpPr>
        <p:spPr>
          <a:xfrm xmlns:a="http://schemas.openxmlformats.org/drawingml/2006/main">
            <a:off x="1323975" y="42481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Diagnostics &amp; duplicate risk</a:t>
            </a:r>
          </a:p>
        </p:txBody>
      </p:sp>
      <p:sp>
        <p:nvSpPr>
          <p:cNvPr id="18" name="Read recording status; inspect possible parallel measurement.">
            <a:extLst xmlns:a="http://schemas.openxmlformats.org/drawingml/2006/main">
              <a:ext uri="{FF2B5EF4-FFF2-40B4-BE49-F238E27FC236}">
                <a16:creationId xmlns:a16="http://schemas.microsoft.com/office/drawing/2014/main" id="{75F9FCCC-B3E2-4113-AB0B-D4E79B4FD5F0}"/>
              </a:ext>
            </a:extLst>
          </p:cNvPr>
          <p:cNvSpPr>
            <a:spLocks xmlns:a="http://schemas.openxmlformats.org/drawingml/2006/main" noGrp="1"/>
          </p:cNvSpPr>
          <p:nvPr/>
        </p:nvSpPr>
        <p:spPr>
          <a:xfrm xmlns:a="http://schemas.openxmlformats.org/drawingml/2006/main">
            <a:off x="1323975" y="45720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Read recording status; inspect possible parallel measurement.</a:t>
            </a:r>
          </a:p>
        </p:txBody>
      </p:sp>
      <p:sp>
        <p:nvSpPr>
          <p:cNvPr id="19" name="06.4">
            <a:extLst xmlns:a="http://schemas.openxmlformats.org/drawingml/2006/main">
              <a:ext uri="{FF2B5EF4-FFF2-40B4-BE49-F238E27FC236}">
                <a16:creationId xmlns:a16="http://schemas.microsoft.com/office/drawing/2014/main" id="{D946991B-AC74-4B7A-936E-3096CB01975D}"/>
              </a:ext>
            </a:extLst>
          </p:cNvPr>
          <p:cNvSpPr>
            <a:spLocks xmlns:a="http://schemas.openxmlformats.org/drawingml/2006/main" noGrp="1"/>
          </p:cNvSpPr>
          <p:nvPr/>
        </p:nvSpPr>
        <p:spPr>
          <a:xfrm xmlns:a="http://schemas.openxmlformats.org/drawingml/2006/main">
            <a:off x="552450" y="50482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06.4</a:t>
            </a:r>
          </a:p>
        </p:txBody>
      </p:sp>
      <p:sp>
        <p:nvSpPr>
          <p:cNvPr id="20" name="Calls &amp; imported signals">
            <a:extLst xmlns:a="http://schemas.openxmlformats.org/drawingml/2006/main">
              <a:ext uri="{FF2B5EF4-FFF2-40B4-BE49-F238E27FC236}">
                <a16:creationId xmlns:a16="http://schemas.microsoft.com/office/drawing/2014/main" id="{61846BD1-8BD7-4701-884D-58D450EE69D7}"/>
              </a:ext>
            </a:extLst>
          </p:cNvPr>
          <p:cNvSpPr>
            <a:spLocks xmlns:a="http://schemas.openxmlformats.org/drawingml/2006/main" noGrp="1"/>
          </p:cNvSpPr>
          <p:nvPr/>
        </p:nvSpPr>
        <p:spPr>
          <a:xfrm xmlns:a="http://schemas.openxmlformats.org/drawingml/2006/main">
            <a:off x="1323975" y="50482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Calls &amp; imported signals</a:t>
            </a:r>
          </a:p>
        </p:txBody>
      </p:sp>
      <p:sp>
        <p:nvSpPr>
          <p:cNvPr id="21" name="Review available imports; inspect call conversion definitions.">
            <a:extLst xmlns:a="http://schemas.openxmlformats.org/drawingml/2006/main">
              <a:ext uri="{FF2B5EF4-FFF2-40B4-BE49-F238E27FC236}">
                <a16:creationId xmlns:a16="http://schemas.microsoft.com/office/drawing/2014/main" id="{97C96C84-8F3B-42C3-80C6-67AEE940821D}"/>
              </a:ext>
            </a:extLst>
          </p:cNvPr>
          <p:cNvSpPr>
            <a:spLocks xmlns:a="http://schemas.openxmlformats.org/drawingml/2006/main" noGrp="1"/>
          </p:cNvSpPr>
          <p:nvPr/>
        </p:nvSpPr>
        <p:spPr>
          <a:xfrm xmlns:a="http://schemas.openxmlformats.org/drawingml/2006/main">
            <a:off x="1323975" y="53721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Review available imports; inspect call conversion definitions.</a:t>
            </a:r>
          </a:p>
        </p:txBody>
      </p:sp>
      <p:sp>
        <p:nvSpPr>
          <p:cNvPr id="22" name="ISSUE">
            <a:extLst xmlns:a="http://schemas.openxmlformats.org/drawingml/2006/main">
              <a:ext uri="{FF2B5EF4-FFF2-40B4-BE49-F238E27FC236}">
                <a16:creationId xmlns:a16="http://schemas.microsoft.com/office/drawing/2014/main" id="{F4E6F5B7-26F9-4D56-9FA5-D6D64C161C53}"/>
              </a:ext>
            </a:extLst>
          </p:cNvPr>
          <p:cNvSpPr>
            <a:spLocks xmlns:a="http://schemas.openxmlformats.org/drawingml/2006/main" noGrp="1"/>
          </p:cNvSpPr>
          <p:nvPr/>
        </p:nvSpPr>
        <p:spPr>
          <a:xfrm xmlns:a="http://schemas.openxmlformats.org/drawingml/2006/main">
            <a:off x="7591425" y="2647950"/>
            <a:ext cx="4048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1">
                <a:solidFill>
                  <a:srgbClr val="1736BD"/>
                </a:solidFill>
                <a:latin typeface="Inter"/>
                <a:ea typeface="Inter"/>
                <a:cs typeface="Inter"/>
              </a:defRPr>
            </a:pPr>
            <a:r>
              <a:rPr sz="1200" b="1">
                <a:solidFill>
                  <a:srgbClr val="1736BD"/>
                </a:solidFill>
                <a:latin typeface="Inter"/>
                <a:ea typeface="Inter"/>
                <a:cs typeface="Inter"/>
              </a:rPr>
              <a:t>ISSUE</a:t>
            </a:r>
          </a:p>
        </p:txBody>
      </p:sp>
      <p:sp>
        <p:nvSpPr>
          <p:cNvPr id="23" name="30%">
            <a:extLst xmlns:a="http://schemas.openxmlformats.org/drawingml/2006/main">
              <a:ext uri="{FF2B5EF4-FFF2-40B4-BE49-F238E27FC236}">
                <a16:creationId xmlns:a16="http://schemas.microsoft.com/office/drawing/2014/main" id="{9DECC5E4-721B-44C9-8DAC-16BA65C33665}"/>
              </a:ext>
            </a:extLst>
          </p:cNvPr>
          <p:cNvSpPr>
            <a:spLocks xmlns:a="http://schemas.openxmlformats.org/drawingml/2006/main" noGrp="1"/>
          </p:cNvSpPr>
          <p:nvPr/>
        </p:nvSpPr>
        <p:spPr>
          <a:xfrm xmlns:a="http://schemas.openxmlformats.org/drawingml/2006/main">
            <a:off x="7591425" y="3086100"/>
            <a:ext cx="40481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750" b="1">
                <a:solidFill>
                  <a:srgbClr val="1736BD"/>
                </a:solidFill>
                <a:latin typeface="Inter"/>
                <a:ea typeface="Inter"/>
                <a:cs typeface="Inter"/>
              </a:defRPr>
            </a:pPr>
            <a:r>
              <a:rPr sz="3750" b="1">
                <a:solidFill>
                  <a:srgbClr val="1736BD"/>
                </a:solidFill>
                <a:latin typeface="Inter"/>
                <a:ea typeface="Inter"/>
                <a:cs typeface="Inter"/>
              </a:rPr>
              <a:t>30%</a:t>
            </a:r>
          </a:p>
        </p:txBody>
      </p:sp>
      <p:sp>
        <p:nvSpPr>
          <p:cNvPr id="24" name="Of reported conversions are pricing-page views">
            <a:extLst xmlns:a="http://schemas.openxmlformats.org/drawingml/2006/main">
              <a:ext uri="{FF2B5EF4-FFF2-40B4-BE49-F238E27FC236}">
                <a16:creationId xmlns:a16="http://schemas.microsoft.com/office/drawing/2014/main" id="{296E4AE7-D033-4912-965B-F6242A3F695E}"/>
              </a:ext>
            </a:extLst>
          </p:cNvPr>
          <p:cNvSpPr>
            <a:spLocks xmlns:a="http://schemas.openxmlformats.org/drawingml/2006/main" noGrp="1"/>
          </p:cNvSpPr>
          <p:nvPr/>
        </p:nvSpPr>
        <p:spPr>
          <a:xfrm xmlns:a="http://schemas.openxmlformats.org/drawingml/2006/main">
            <a:off x="7591425" y="3924300"/>
            <a:ext cx="4048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0B0B0D"/>
                </a:solidFill>
                <a:latin typeface="Inter"/>
                <a:ea typeface="Inter"/>
                <a:cs typeface="Inter"/>
              </a:defRPr>
            </a:pPr>
            <a:r>
              <a:rPr sz="1725" b="1">
                <a:solidFill>
                  <a:srgbClr val="0B0B0D"/>
                </a:solidFill>
                <a:latin typeface="Inter"/>
                <a:ea typeface="Inter"/>
                <a:cs typeface="Inter"/>
              </a:rPr>
              <a:t>Of reported conversions are pricing-page views</a:t>
            </a:r>
          </a:p>
        </p:txBody>
      </p:sp>
      <p:sp>
        <p:nvSpPr>
          <p:cNvPr id="25" name="RECOMMENDED ACTION">
            <a:extLst xmlns:a="http://schemas.openxmlformats.org/drawingml/2006/main">
              <a:ext uri="{FF2B5EF4-FFF2-40B4-BE49-F238E27FC236}">
                <a16:creationId xmlns:a16="http://schemas.microsoft.com/office/drawing/2014/main" id="{61D3507F-5DDE-4B63-811D-75A974066ABD}"/>
              </a:ext>
            </a:extLst>
          </p:cNvPr>
          <p:cNvSpPr>
            <a:spLocks xmlns:a="http://schemas.openxmlformats.org/drawingml/2006/main" noGrp="1"/>
          </p:cNvSpPr>
          <p:nvPr/>
        </p:nvSpPr>
        <p:spPr>
          <a:xfrm xmlns:a="http://schemas.openxmlformats.org/drawingml/2006/main">
            <a:off x="7591425" y="4905375"/>
            <a:ext cx="4048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050" b="1">
                <a:solidFill>
                  <a:srgbClr val="50504D"/>
                </a:solidFill>
                <a:latin typeface="Inter"/>
                <a:ea typeface="Inter"/>
                <a:cs typeface="Inter"/>
              </a:defRPr>
            </a:pPr>
            <a:r>
              <a:rPr sz="1050" b="1">
                <a:solidFill>
                  <a:srgbClr val="50504D"/>
                </a:solidFill>
                <a:latin typeface="Inter"/>
                <a:ea typeface="Inter"/>
                <a:cs typeface="Inter"/>
              </a:rPr>
              <a:t>RECOMMENDED ACTION</a:t>
            </a:r>
          </a:p>
        </p:txBody>
      </p:sp>
      <p:sp>
        <p:nvSpPr>
          <p:cNvPr id="26" name="Keep the two selected enquiry actions separate from engagement. C">
            <a:extLst xmlns:a="http://schemas.openxmlformats.org/drawingml/2006/main">
              <a:ext uri="{FF2B5EF4-FFF2-40B4-BE49-F238E27FC236}">
                <a16:creationId xmlns:a16="http://schemas.microsoft.com/office/drawing/2014/main" id="{C0422E68-459A-4026-BF42-4AC5132A5C12}"/>
              </a:ext>
            </a:extLst>
          </p:cNvPr>
          <p:cNvSpPr>
            <a:spLocks xmlns:a="http://schemas.openxmlformats.org/drawingml/2006/main" noGrp="1"/>
          </p:cNvSpPr>
          <p:nvPr/>
        </p:nvSpPr>
        <p:spPr>
          <a:xfrm xmlns:a="http://schemas.openxmlformats.org/drawingml/2006/main">
            <a:off x="7591425" y="5248275"/>
            <a:ext cx="404812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0B0B0D"/>
                </a:solidFill>
                <a:latin typeface="Inter"/>
                <a:ea typeface="Inter"/>
                <a:cs typeface="Inter"/>
              </a:defRPr>
            </a:pPr>
            <a:r>
              <a:rPr sz="1425" b="0">
                <a:solidFill>
                  <a:srgbClr val="0B0B0D"/>
                </a:solidFill>
                <a:latin typeface="Inter"/>
                <a:ea typeface="Inter"/>
                <a:cs typeface="Inter"/>
              </a:rPr>
              <a:t>Keep the two selected enquiry actions separate from engagement. Check campaign and custom-goal contents before editing.</a:t>
            </a:r>
          </a:p>
        </p:txBody>
      </p:sp>
      <p:sp>
        <p:nvSpPr>
          <p:cNvPr id="27" name="E05 · Supported check records and status evidence are in the slid">
            <a:extLst xmlns:a="http://schemas.openxmlformats.org/drawingml/2006/main">
              <a:ext uri="{FF2B5EF4-FFF2-40B4-BE49-F238E27FC236}">
                <a16:creationId xmlns:a16="http://schemas.microsoft.com/office/drawing/2014/main" id="{AD22F8D5-B4E5-4169-956F-9D60C0465903}"/>
              </a:ext>
            </a:extLst>
          </p:cNvPr>
          <p:cNvSpPr>
            <a:spLocks xmlns:a="http://schemas.openxmlformats.org/drawingml/2006/main" noGrp="1"/>
          </p:cNvSpPr>
          <p:nvPr/>
        </p:nvSpPr>
        <p:spPr>
          <a:xfrm xmlns:a="http://schemas.openxmlformats.org/drawingml/2006/main">
            <a:off x="552450" y="6076950"/>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0504D"/>
                </a:solidFill>
                <a:latin typeface="Inter"/>
                <a:ea typeface="Inter"/>
                <a:cs typeface="Inter"/>
              </a:defRPr>
            </a:pPr>
            <a:r>
              <a:rPr sz="975" b="0">
                <a:solidFill>
                  <a:srgbClr val="50504D"/>
                </a:solidFill>
                <a:latin typeface="Inter"/>
                <a:ea typeface="Inter"/>
                <a:cs typeface="Inter"/>
              </a:rPr>
              <a:t>E05 · Supported check records and status evidence are in the slide notes.</a:t>
            </a:r>
          </a:p>
        </p:txBody>
      </p:sp>
    </p:spTree>
    <p:extLst>
      <p:ext uri="{BB962C8B-B14F-4D97-AF65-F5344CB8AC3E}">
        <p14:creationId xmlns:p14="http://schemas.microsoft.com/office/powerpoint/2010/main" val="791423803"/>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 13">
            <a:extLst xmlns:a="http://schemas.openxmlformats.org/drawingml/2006/main">
              <a:ext uri="{FF2B5EF4-FFF2-40B4-BE49-F238E27FC236}">
                <a16:creationId xmlns:a16="http://schemas.microsoft.com/office/drawing/2014/main" id="{052E96D8-F44E-4801-82A2-61A6ECC72F40}"/>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100" b="1">
                <a:solidFill>
                  <a:srgbClr val="0B0B0D"/>
                </a:solidFill>
                <a:latin typeface="Inter"/>
                <a:ea typeface="Inter"/>
                <a:cs typeface="Inter"/>
              </a:rPr>
              <a:t>£50 reported CPA is not £50 per enquiry.</a:t>
            </a:r>
            <a:endParaRPr sz="3100"/>
          </a:p>
        </p:txBody>
      </p:sp>
      <p:sp>
        <p:nvSpPr>
          <p:cNvPr id="16" name="Text 14">
            <a:extLst xmlns:a="http://schemas.openxmlformats.org/drawingml/2006/main">
              <a:ext uri="{FF2B5EF4-FFF2-40B4-BE49-F238E27FC236}">
                <a16:creationId xmlns:a16="http://schemas.microsoft.com/office/drawing/2014/main" id="{AE1AE89E-7423-4B87-8DAA-6DEF5EACF0C3}"/>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The conversion denominator mixes actions with different meanings. Changing the denominator is not a performance improvement.</a:t>
            </a:r>
            <a:endParaRPr sz="1340"/>
          </a:p>
        </p:txBody>
      </p:sp>
      <p:sp>
        <p:nvSpPr>
          <p:cNvPr id="17" name="Shape 15">
            <a:extLst xmlns:a="http://schemas.openxmlformats.org/drawingml/2006/main">
              <a:ext uri="{FF2B5EF4-FFF2-40B4-BE49-F238E27FC236}">
                <a16:creationId xmlns:a16="http://schemas.microsoft.com/office/drawing/2014/main" id="{F82B41F7-E856-4778-92E6-B3B85F110D01}"/>
              </a:ext>
            </a:extLst>
          </p:cNvPr>
          <p:cNvSpPr>
            <a:spLocks xmlns:a="http://schemas.openxmlformats.org/drawingml/2006/main" noGrp="1"/>
          </p:cNvSpPr>
          <p:nvPr/>
        </p:nvSpPr>
        <p:spPr>
          <a:xfrm xmlns:a="http://schemas.openxmlformats.org/drawingml/2006/main">
            <a:off x="548640" y="2404872"/>
            <a:ext cx="2788920"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Text 16">
            <a:extLst xmlns:a="http://schemas.openxmlformats.org/drawingml/2006/main">
              <a:ext uri="{FF2B5EF4-FFF2-40B4-BE49-F238E27FC236}">
                <a16:creationId xmlns:a16="http://schemas.microsoft.com/office/drawing/2014/main" id="{AF2356CD-3423-444A-A24B-33D842F98A00}"/>
              </a:ext>
            </a:extLst>
          </p:cNvPr>
          <p:cNvSpPr>
            <a:spLocks xmlns:a="http://schemas.openxmlformats.org/drawingml/2006/main" noGrp="1"/>
          </p:cNvSpPr>
          <p:nvPr/>
        </p:nvSpPr>
        <p:spPr>
          <a:xfrm xmlns:a="http://schemas.openxmlformats.org/drawingml/2006/main">
            <a:off x="649224" y="2446020"/>
            <a:ext cx="258775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CONVERSION ACTION</a:t>
            </a:r>
            <a:endParaRPr sz="980"/>
          </a:p>
        </p:txBody>
      </p:sp>
      <p:sp>
        <p:nvSpPr>
          <p:cNvPr id="19" name="Shape 17">
            <a:extLst xmlns:a="http://schemas.openxmlformats.org/drawingml/2006/main">
              <a:ext uri="{FF2B5EF4-FFF2-40B4-BE49-F238E27FC236}">
                <a16:creationId xmlns:a16="http://schemas.microsoft.com/office/drawing/2014/main" id="{52540AF6-4141-49BC-8C28-FFB2030BEE37}"/>
              </a:ext>
            </a:extLst>
          </p:cNvPr>
          <p:cNvSpPr>
            <a:spLocks xmlns:a="http://schemas.openxmlformats.org/drawingml/2006/main" noGrp="1"/>
          </p:cNvSpPr>
          <p:nvPr/>
        </p:nvSpPr>
        <p:spPr>
          <a:xfrm xmlns:a="http://schemas.openxmlformats.org/drawingml/2006/main">
            <a:off x="3337560" y="2404872"/>
            <a:ext cx="1563624"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Text 18">
            <a:extLst xmlns:a="http://schemas.openxmlformats.org/drawingml/2006/main">
              <a:ext uri="{FF2B5EF4-FFF2-40B4-BE49-F238E27FC236}">
                <a16:creationId xmlns:a16="http://schemas.microsoft.com/office/drawing/2014/main" id="{81DFF6A8-5959-4E0F-A8A8-59632414A245}"/>
              </a:ext>
            </a:extLst>
          </p:cNvPr>
          <p:cNvSpPr>
            <a:spLocks xmlns:a="http://schemas.openxmlformats.org/drawingml/2006/main" noGrp="1"/>
          </p:cNvSpPr>
          <p:nvPr/>
        </p:nvSpPr>
        <p:spPr>
          <a:xfrm xmlns:a="http://schemas.openxmlformats.org/drawingml/2006/main">
            <a:off x="3438144" y="2446020"/>
            <a:ext cx="1362456"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SOURCE</a:t>
            </a:r>
            <a:endParaRPr sz="980"/>
          </a:p>
        </p:txBody>
      </p:sp>
      <p:sp>
        <p:nvSpPr>
          <p:cNvPr id="21" name="Shape 19">
            <a:extLst xmlns:a="http://schemas.openxmlformats.org/drawingml/2006/main">
              <a:ext uri="{FF2B5EF4-FFF2-40B4-BE49-F238E27FC236}">
                <a16:creationId xmlns:a16="http://schemas.microsoft.com/office/drawing/2014/main" id="{EF209B68-273E-4FC7-B215-FD5A12EA44D2}"/>
              </a:ext>
            </a:extLst>
          </p:cNvPr>
          <p:cNvSpPr>
            <a:spLocks xmlns:a="http://schemas.openxmlformats.org/drawingml/2006/main" noGrp="1"/>
          </p:cNvSpPr>
          <p:nvPr/>
        </p:nvSpPr>
        <p:spPr>
          <a:xfrm xmlns:a="http://schemas.openxmlformats.org/drawingml/2006/main">
            <a:off x="4901184" y="2404872"/>
            <a:ext cx="1856232"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Text 20">
            <a:extLst xmlns:a="http://schemas.openxmlformats.org/drawingml/2006/main">
              <a:ext uri="{FF2B5EF4-FFF2-40B4-BE49-F238E27FC236}">
                <a16:creationId xmlns:a16="http://schemas.microsoft.com/office/drawing/2014/main" id="{55D6A813-8F7D-42D9-919B-76B0BD8AFC64}"/>
              </a:ext>
            </a:extLst>
          </p:cNvPr>
          <p:cNvSpPr>
            <a:spLocks xmlns:a="http://schemas.openxmlformats.org/drawingml/2006/main" noGrp="1"/>
          </p:cNvSpPr>
          <p:nvPr/>
        </p:nvSpPr>
        <p:spPr>
          <a:xfrm xmlns:a="http://schemas.openxmlformats.org/drawingml/2006/main">
            <a:off x="5001768" y="2446020"/>
            <a:ext cx="1655064"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ROLE / COUNT</a:t>
            </a:r>
            <a:endParaRPr sz="980"/>
          </a:p>
        </p:txBody>
      </p:sp>
      <p:sp>
        <p:nvSpPr>
          <p:cNvPr id="23" name="Shape 21">
            <a:extLst xmlns:a="http://schemas.openxmlformats.org/drawingml/2006/main">
              <a:ext uri="{FF2B5EF4-FFF2-40B4-BE49-F238E27FC236}">
                <a16:creationId xmlns:a16="http://schemas.microsoft.com/office/drawing/2014/main" id="{80396326-6AA6-4CBF-B0B5-15821147C4F3}"/>
              </a:ext>
            </a:extLst>
          </p:cNvPr>
          <p:cNvSpPr>
            <a:spLocks xmlns:a="http://schemas.openxmlformats.org/drawingml/2006/main" noGrp="1"/>
          </p:cNvSpPr>
          <p:nvPr/>
        </p:nvSpPr>
        <p:spPr>
          <a:xfrm xmlns:a="http://schemas.openxmlformats.org/drawingml/2006/main">
            <a:off x="6757416" y="2404872"/>
            <a:ext cx="758952"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Text 22">
            <a:extLst xmlns:a="http://schemas.openxmlformats.org/drawingml/2006/main">
              <a:ext uri="{FF2B5EF4-FFF2-40B4-BE49-F238E27FC236}">
                <a16:creationId xmlns:a16="http://schemas.microsoft.com/office/drawing/2014/main" id="{9ADDC49D-78FA-4280-94B4-541619ABCED6}"/>
              </a:ext>
            </a:extLst>
          </p:cNvPr>
          <p:cNvSpPr>
            <a:spLocks xmlns:a="http://schemas.openxmlformats.org/drawingml/2006/main" noGrp="1"/>
          </p:cNvSpPr>
          <p:nvPr/>
        </p:nvSpPr>
        <p:spPr>
          <a:xfrm xmlns:a="http://schemas.openxmlformats.org/drawingml/2006/main">
            <a:off x="6858000" y="2446020"/>
            <a:ext cx="557784"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COUNT</a:t>
            </a:r>
            <a:endParaRPr sz="980"/>
          </a:p>
        </p:txBody>
      </p:sp>
      <p:sp>
        <p:nvSpPr>
          <p:cNvPr id="25" name="Shape 23">
            <a:extLst xmlns:a="http://schemas.openxmlformats.org/drawingml/2006/main">
              <a:ext uri="{FF2B5EF4-FFF2-40B4-BE49-F238E27FC236}">
                <a16:creationId xmlns:a16="http://schemas.microsoft.com/office/drawing/2014/main" id="{7C7971F2-28BD-4226-8090-A4C89E4D3023}"/>
              </a:ext>
            </a:extLst>
          </p:cNvPr>
          <p:cNvSpPr>
            <a:spLocks xmlns:a="http://schemas.openxmlformats.org/drawingml/2006/main" noGrp="1"/>
          </p:cNvSpPr>
          <p:nvPr/>
        </p:nvSpPr>
        <p:spPr>
          <a:xfrm xmlns:a="http://schemas.openxmlformats.org/drawingml/2006/main">
            <a:off x="7516368" y="2404872"/>
            <a:ext cx="4123944"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6" name="Text 24">
            <a:extLst xmlns:a="http://schemas.openxmlformats.org/drawingml/2006/main">
              <a:ext uri="{FF2B5EF4-FFF2-40B4-BE49-F238E27FC236}">
                <a16:creationId xmlns:a16="http://schemas.microsoft.com/office/drawing/2014/main" id="{0259B0A0-7384-4C4B-B95C-54951F622E3F}"/>
              </a:ext>
            </a:extLst>
          </p:cNvPr>
          <p:cNvSpPr>
            <a:spLocks xmlns:a="http://schemas.openxmlformats.org/drawingml/2006/main" noGrp="1"/>
          </p:cNvSpPr>
          <p:nvPr/>
        </p:nvSpPr>
        <p:spPr>
          <a:xfrm xmlns:a="http://schemas.openxmlformats.org/drawingml/2006/main">
            <a:off x="7616952" y="2446020"/>
            <a:ext cx="3922776"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AUDIT DECISION</a:t>
            </a:r>
            <a:endParaRPr sz="980"/>
          </a:p>
        </p:txBody>
      </p:sp>
      <p:sp>
        <p:nvSpPr>
          <p:cNvPr id="27" name="Shape 25">
            <a:extLst xmlns:a="http://schemas.openxmlformats.org/drawingml/2006/main">
              <a:ext uri="{FF2B5EF4-FFF2-40B4-BE49-F238E27FC236}">
                <a16:creationId xmlns:a16="http://schemas.microsoft.com/office/drawing/2014/main" id="{70DE1ACE-A002-4F7C-B4AE-A3038C6A5538}"/>
              </a:ext>
            </a:extLst>
          </p:cNvPr>
          <p:cNvSpPr>
            <a:spLocks xmlns:a="http://schemas.openxmlformats.org/drawingml/2006/main" noGrp="1"/>
          </p:cNvSpPr>
          <p:nvPr/>
        </p:nvSpPr>
        <p:spPr>
          <a:xfrm xmlns:a="http://schemas.openxmlformats.org/drawingml/2006/main">
            <a:off x="548640" y="2825496"/>
            <a:ext cx="11091672" cy="566928"/>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Text 26">
            <a:extLst xmlns:a="http://schemas.openxmlformats.org/drawingml/2006/main">
              <a:ext uri="{FF2B5EF4-FFF2-40B4-BE49-F238E27FC236}">
                <a16:creationId xmlns:a16="http://schemas.microsoft.com/office/drawing/2014/main" id="{723B24D6-F1FB-4132-B45D-F7969CFEA8F9}"/>
              </a:ext>
            </a:extLst>
          </p:cNvPr>
          <p:cNvSpPr>
            <a:spLocks xmlns:a="http://schemas.openxmlformats.org/drawingml/2006/main" noGrp="1"/>
          </p:cNvSpPr>
          <p:nvPr/>
        </p:nvSpPr>
        <p:spPr>
          <a:xfrm xmlns:a="http://schemas.openxmlformats.org/drawingml/2006/main">
            <a:off x="649224" y="2889504"/>
            <a:ext cx="2587752"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Quote form submission</a:t>
            </a:r>
            <a:endParaRPr sz="1120"/>
          </a:p>
        </p:txBody>
      </p:sp>
      <p:sp>
        <p:nvSpPr>
          <p:cNvPr id="29" name="Text 27">
            <a:extLst xmlns:a="http://schemas.openxmlformats.org/drawingml/2006/main">
              <a:ext uri="{FF2B5EF4-FFF2-40B4-BE49-F238E27FC236}">
                <a16:creationId xmlns:a16="http://schemas.microsoft.com/office/drawing/2014/main" id="{69EC4C1C-DBF7-485D-820C-6A10ED64FEFE}"/>
              </a:ext>
            </a:extLst>
          </p:cNvPr>
          <p:cNvSpPr>
            <a:spLocks xmlns:a="http://schemas.openxmlformats.org/drawingml/2006/main" noGrp="1"/>
          </p:cNvSpPr>
          <p:nvPr/>
        </p:nvSpPr>
        <p:spPr>
          <a:xfrm xmlns:a="http://schemas.openxmlformats.org/drawingml/2006/main">
            <a:off x="3438144" y="2889504"/>
            <a:ext cx="1362456"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Website</a:t>
            </a:r>
            <a:endParaRPr sz="1120"/>
          </a:p>
        </p:txBody>
      </p:sp>
      <p:sp>
        <p:nvSpPr>
          <p:cNvPr id="30" name="Text 28">
            <a:extLst xmlns:a="http://schemas.openxmlformats.org/drawingml/2006/main">
              <a:ext uri="{FF2B5EF4-FFF2-40B4-BE49-F238E27FC236}">
                <a16:creationId xmlns:a16="http://schemas.microsoft.com/office/drawing/2014/main" id="{D97391C3-A810-40E1-908B-920B29E887A6}"/>
              </a:ext>
            </a:extLst>
          </p:cNvPr>
          <p:cNvSpPr>
            <a:spLocks xmlns:a="http://schemas.openxmlformats.org/drawingml/2006/main" noGrp="1"/>
          </p:cNvSpPr>
          <p:nvPr/>
        </p:nvSpPr>
        <p:spPr>
          <a:xfrm xmlns:a="http://schemas.openxmlformats.org/drawingml/2006/main">
            <a:off x="5001768" y="2889504"/>
            <a:ext cx="1655064"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Primary / One</a:t>
            </a:r>
            <a:endParaRPr sz="1120"/>
          </a:p>
        </p:txBody>
      </p:sp>
      <p:sp>
        <p:nvSpPr>
          <p:cNvPr id="31" name="Text 29">
            <a:extLst xmlns:a="http://schemas.openxmlformats.org/drawingml/2006/main">
              <a:ext uri="{FF2B5EF4-FFF2-40B4-BE49-F238E27FC236}">
                <a16:creationId xmlns:a16="http://schemas.microsoft.com/office/drawing/2014/main" id="{F96117CB-5959-4503-A258-7A7DA8D1A9E0}"/>
              </a:ext>
            </a:extLst>
          </p:cNvPr>
          <p:cNvSpPr>
            <a:spLocks xmlns:a="http://schemas.openxmlformats.org/drawingml/2006/main" noGrp="1"/>
          </p:cNvSpPr>
          <p:nvPr/>
        </p:nvSpPr>
        <p:spPr>
          <a:xfrm xmlns:a="http://schemas.openxmlformats.org/drawingml/2006/main">
            <a:off x="6858000" y="2889504"/>
            <a:ext cx="557784"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600</a:t>
            </a:r>
            <a:endParaRPr sz="1120"/>
          </a:p>
        </p:txBody>
      </p:sp>
      <p:sp>
        <p:nvSpPr>
          <p:cNvPr id="32" name="Text 30">
            <a:extLst xmlns:a="http://schemas.openxmlformats.org/drawingml/2006/main">
              <a:ext uri="{FF2B5EF4-FFF2-40B4-BE49-F238E27FC236}">
                <a16:creationId xmlns:a16="http://schemas.microsoft.com/office/drawing/2014/main" id="{63E9162A-D140-4D8D-BFE4-8D0AA127F0CC}"/>
              </a:ext>
            </a:extLst>
          </p:cNvPr>
          <p:cNvSpPr>
            <a:spLocks xmlns:a="http://schemas.openxmlformats.org/drawingml/2006/main" noGrp="1"/>
          </p:cNvSpPr>
          <p:nvPr/>
        </p:nvSpPr>
        <p:spPr>
          <a:xfrm xmlns:a="http://schemas.openxmlformats.org/drawingml/2006/main">
            <a:off x="7616952" y="2889504"/>
            <a:ext cx="3922776"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Retain as selected enquiry action</a:t>
            </a:r>
            <a:endParaRPr sz="1120"/>
          </a:p>
        </p:txBody>
      </p:sp>
      <p:sp>
        <p:nvSpPr>
          <p:cNvPr id="33" name="Shape 31">
            <a:extLst xmlns:a="http://schemas.openxmlformats.org/drawingml/2006/main">
              <a:ext uri="{FF2B5EF4-FFF2-40B4-BE49-F238E27FC236}">
                <a16:creationId xmlns:a16="http://schemas.microsoft.com/office/drawing/2014/main" id="{65558712-8381-4098-BE26-F643A7674A66}"/>
              </a:ext>
            </a:extLst>
          </p:cNvPr>
          <p:cNvSpPr>
            <a:spLocks xmlns:a="http://schemas.openxmlformats.org/drawingml/2006/main" noGrp="1"/>
          </p:cNvSpPr>
          <p:nvPr/>
        </p:nvSpPr>
        <p:spPr>
          <a:xfrm xmlns:a="http://schemas.openxmlformats.org/drawingml/2006/main">
            <a:off x="548640" y="3392424"/>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34" name="Shape 32">
            <a:extLst xmlns:a="http://schemas.openxmlformats.org/drawingml/2006/main">
              <a:ext uri="{FF2B5EF4-FFF2-40B4-BE49-F238E27FC236}">
                <a16:creationId xmlns:a16="http://schemas.microsoft.com/office/drawing/2014/main" id="{C50F45A8-D54B-458C-8FB0-E3972342D3C6}"/>
              </a:ext>
            </a:extLst>
          </p:cNvPr>
          <p:cNvSpPr>
            <a:spLocks xmlns:a="http://schemas.openxmlformats.org/drawingml/2006/main" noGrp="1"/>
          </p:cNvSpPr>
          <p:nvPr/>
        </p:nvSpPr>
        <p:spPr>
          <a:xfrm xmlns:a="http://schemas.openxmlformats.org/drawingml/2006/main">
            <a:off x="548640" y="3392424"/>
            <a:ext cx="11091672" cy="566928"/>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35" name="Text 33">
            <a:extLst xmlns:a="http://schemas.openxmlformats.org/drawingml/2006/main">
              <a:ext uri="{FF2B5EF4-FFF2-40B4-BE49-F238E27FC236}">
                <a16:creationId xmlns:a16="http://schemas.microsoft.com/office/drawing/2014/main" id="{6041FA6E-19D7-4FB3-867C-F92004061A95}"/>
              </a:ext>
            </a:extLst>
          </p:cNvPr>
          <p:cNvSpPr>
            <a:spLocks xmlns:a="http://schemas.openxmlformats.org/drawingml/2006/main" noGrp="1"/>
          </p:cNvSpPr>
          <p:nvPr/>
        </p:nvSpPr>
        <p:spPr>
          <a:xfrm xmlns:a="http://schemas.openxmlformats.org/drawingml/2006/main">
            <a:off x="649224" y="3456432"/>
            <a:ext cx="2587752"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Calls of 60+ seconds</a:t>
            </a:r>
            <a:endParaRPr sz="1120"/>
          </a:p>
        </p:txBody>
      </p:sp>
      <p:sp>
        <p:nvSpPr>
          <p:cNvPr id="36" name="Text 34">
            <a:extLst xmlns:a="http://schemas.openxmlformats.org/drawingml/2006/main">
              <a:ext uri="{FF2B5EF4-FFF2-40B4-BE49-F238E27FC236}">
                <a16:creationId xmlns:a16="http://schemas.microsoft.com/office/drawing/2014/main" id="{4E52069A-FDCF-4B58-B4CD-077769065675}"/>
              </a:ext>
            </a:extLst>
          </p:cNvPr>
          <p:cNvSpPr>
            <a:spLocks xmlns:a="http://schemas.openxmlformats.org/drawingml/2006/main" noGrp="1"/>
          </p:cNvSpPr>
          <p:nvPr/>
        </p:nvSpPr>
        <p:spPr>
          <a:xfrm xmlns:a="http://schemas.openxmlformats.org/drawingml/2006/main">
            <a:off x="3438144" y="3456432"/>
            <a:ext cx="1362456"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Calls from ads</a:t>
            </a:r>
            <a:endParaRPr sz="1120"/>
          </a:p>
        </p:txBody>
      </p:sp>
      <p:sp>
        <p:nvSpPr>
          <p:cNvPr id="37" name="Text 35">
            <a:extLst xmlns:a="http://schemas.openxmlformats.org/drawingml/2006/main">
              <a:ext uri="{FF2B5EF4-FFF2-40B4-BE49-F238E27FC236}">
                <a16:creationId xmlns:a16="http://schemas.microsoft.com/office/drawing/2014/main" id="{00995E5C-A64E-4525-9519-B5A5475B2437}"/>
              </a:ext>
            </a:extLst>
          </p:cNvPr>
          <p:cNvSpPr>
            <a:spLocks xmlns:a="http://schemas.openxmlformats.org/drawingml/2006/main" noGrp="1"/>
          </p:cNvSpPr>
          <p:nvPr/>
        </p:nvSpPr>
        <p:spPr>
          <a:xfrm xmlns:a="http://schemas.openxmlformats.org/drawingml/2006/main">
            <a:off x="5001768" y="3456432"/>
            <a:ext cx="1655064"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Primary / One</a:t>
            </a:r>
            <a:endParaRPr sz="1120"/>
          </a:p>
        </p:txBody>
      </p:sp>
      <p:sp>
        <p:nvSpPr>
          <p:cNvPr id="38" name="Text 36">
            <a:extLst xmlns:a="http://schemas.openxmlformats.org/drawingml/2006/main">
              <a:ext uri="{FF2B5EF4-FFF2-40B4-BE49-F238E27FC236}">
                <a16:creationId xmlns:a16="http://schemas.microsoft.com/office/drawing/2014/main" id="{59B0D3DB-AB60-439D-B945-5DD804DD73B2}"/>
              </a:ext>
            </a:extLst>
          </p:cNvPr>
          <p:cNvSpPr>
            <a:spLocks xmlns:a="http://schemas.openxmlformats.org/drawingml/2006/main" noGrp="1"/>
          </p:cNvSpPr>
          <p:nvPr/>
        </p:nvSpPr>
        <p:spPr>
          <a:xfrm xmlns:a="http://schemas.openxmlformats.org/drawingml/2006/main">
            <a:off x="6858000" y="3456432"/>
            <a:ext cx="557784"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240</a:t>
            </a:r>
            <a:endParaRPr sz="1120"/>
          </a:p>
        </p:txBody>
      </p:sp>
      <p:sp>
        <p:nvSpPr>
          <p:cNvPr id="39" name="Text 37">
            <a:extLst xmlns:a="http://schemas.openxmlformats.org/drawingml/2006/main">
              <a:ext uri="{FF2B5EF4-FFF2-40B4-BE49-F238E27FC236}">
                <a16:creationId xmlns:a16="http://schemas.microsoft.com/office/drawing/2014/main" id="{F9D3A10B-F177-4104-BD91-2D0142A470E1}"/>
              </a:ext>
            </a:extLst>
          </p:cNvPr>
          <p:cNvSpPr>
            <a:spLocks xmlns:a="http://schemas.openxmlformats.org/drawingml/2006/main" noGrp="1"/>
          </p:cNvSpPr>
          <p:nvPr/>
        </p:nvSpPr>
        <p:spPr>
          <a:xfrm xmlns:a="http://schemas.openxmlformats.org/drawingml/2006/main">
            <a:off x="7616952" y="3456432"/>
            <a:ext cx="3922776"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Retain; quality not verified</a:t>
            </a:r>
            <a:endParaRPr sz="1120"/>
          </a:p>
        </p:txBody>
      </p:sp>
      <p:sp>
        <p:nvSpPr>
          <p:cNvPr id="40" name="Shape 38">
            <a:extLst xmlns:a="http://schemas.openxmlformats.org/drawingml/2006/main">
              <a:ext uri="{FF2B5EF4-FFF2-40B4-BE49-F238E27FC236}">
                <a16:creationId xmlns:a16="http://schemas.microsoft.com/office/drawing/2014/main" id="{F0B618E5-0473-44A7-B8A3-8D4CC0E1F6DE}"/>
              </a:ext>
            </a:extLst>
          </p:cNvPr>
          <p:cNvSpPr>
            <a:spLocks xmlns:a="http://schemas.openxmlformats.org/drawingml/2006/main" noGrp="1"/>
          </p:cNvSpPr>
          <p:nvPr/>
        </p:nvSpPr>
        <p:spPr>
          <a:xfrm xmlns:a="http://schemas.openxmlformats.org/drawingml/2006/main">
            <a:off x="548640" y="3959352"/>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41" name="Shape 39">
            <a:extLst xmlns:a="http://schemas.openxmlformats.org/drawingml/2006/main">
              <a:ext uri="{FF2B5EF4-FFF2-40B4-BE49-F238E27FC236}">
                <a16:creationId xmlns:a16="http://schemas.microsoft.com/office/drawing/2014/main" id="{7C306393-8A9F-4BE0-8062-27F12A1278E0}"/>
              </a:ext>
            </a:extLst>
          </p:cNvPr>
          <p:cNvSpPr>
            <a:spLocks xmlns:a="http://schemas.openxmlformats.org/drawingml/2006/main" noGrp="1"/>
          </p:cNvSpPr>
          <p:nvPr/>
        </p:nvSpPr>
        <p:spPr>
          <a:xfrm xmlns:a="http://schemas.openxmlformats.org/drawingml/2006/main">
            <a:off x="548640" y="3959352"/>
            <a:ext cx="11091672" cy="566928"/>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42" name="Text 40">
            <a:extLst xmlns:a="http://schemas.openxmlformats.org/drawingml/2006/main">
              <a:ext uri="{FF2B5EF4-FFF2-40B4-BE49-F238E27FC236}">
                <a16:creationId xmlns:a16="http://schemas.microsoft.com/office/drawing/2014/main" id="{E3060CF1-37FE-4ACE-ABE9-36A61B978B71}"/>
              </a:ext>
            </a:extLst>
          </p:cNvPr>
          <p:cNvSpPr>
            <a:spLocks xmlns:a="http://schemas.openxmlformats.org/drawingml/2006/main" noGrp="1"/>
          </p:cNvSpPr>
          <p:nvPr/>
        </p:nvSpPr>
        <p:spPr>
          <a:xfrm xmlns:a="http://schemas.openxmlformats.org/drawingml/2006/main">
            <a:off x="649224" y="4023360"/>
            <a:ext cx="2587752"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Pricing-page view</a:t>
            </a:r>
            <a:endParaRPr sz="1120"/>
          </a:p>
        </p:txBody>
      </p:sp>
      <p:sp>
        <p:nvSpPr>
          <p:cNvPr id="43" name="Text 41">
            <a:extLst xmlns:a="http://schemas.openxmlformats.org/drawingml/2006/main">
              <a:ext uri="{FF2B5EF4-FFF2-40B4-BE49-F238E27FC236}">
                <a16:creationId xmlns:a16="http://schemas.microsoft.com/office/drawing/2014/main" id="{93645FE9-1C1F-4206-B556-13B3F2F78FB3}"/>
              </a:ext>
            </a:extLst>
          </p:cNvPr>
          <p:cNvSpPr>
            <a:spLocks xmlns:a="http://schemas.openxmlformats.org/drawingml/2006/main" noGrp="1"/>
          </p:cNvSpPr>
          <p:nvPr/>
        </p:nvSpPr>
        <p:spPr>
          <a:xfrm xmlns:a="http://schemas.openxmlformats.org/drawingml/2006/main">
            <a:off x="3438144" y="4023360"/>
            <a:ext cx="1362456"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Website</a:t>
            </a:r>
            <a:endParaRPr sz="1120"/>
          </a:p>
        </p:txBody>
      </p:sp>
      <p:sp>
        <p:nvSpPr>
          <p:cNvPr id="44" name="Text 42">
            <a:extLst xmlns:a="http://schemas.openxmlformats.org/drawingml/2006/main">
              <a:ext uri="{FF2B5EF4-FFF2-40B4-BE49-F238E27FC236}">
                <a16:creationId xmlns:a16="http://schemas.microsoft.com/office/drawing/2014/main" id="{856D0E5D-B493-4565-A64B-1B9FFAFF71E9}"/>
              </a:ext>
            </a:extLst>
          </p:cNvPr>
          <p:cNvSpPr>
            <a:spLocks xmlns:a="http://schemas.openxmlformats.org/drawingml/2006/main" noGrp="1"/>
          </p:cNvSpPr>
          <p:nvPr/>
        </p:nvSpPr>
        <p:spPr>
          <a:xfrm xmlns:a="http://schemas.openxmlformats.org/drawingml/2006/main">
            <a:off x="5001768" y="4023360"/>
            <a:ext cx="1655064"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Primary / Every</a:t>
            </a:r>
            <a:endParaRPr sz="1120"/>
          </a:p>
        </p:txBody>
      </p:sp>
      <p:sp>
        <p:nvSpPr>
          <p:cNvPr id="45" name="Text 43">
            <a:extLst xmlns:a="http://schemas.openxmlformats.org/drawingml/2006/main">
              <a:ext uri="{FF2B5EF4-FFF2-40B4-BE49-F238E27FC236}">
                <a16:creationId xmlns:a16="http://schemas.microsoft.com/office/drawing/2014/main" id="{55BA3558-B416-4239-A874-36A6835DA2B9}"/>
              </a:ext>
            </a:extLst>
          </p:cNvPr>
          <p:cNvSpPr>
            <a:spLocks xmlns:a="http://schemas.openxmlformats.org/drawingml/2006/main" noGrp="1"/>
          </p:cNvSpPr>
          <p:nvPr/>
        </p:nvSpPr>
        <p:spPr>
          <a:xfrm xmlns:a="http://schemas.openxmlformats.org/drawingml/2006/main">
            <a:off x="6858000" y="4023360"/>
            <a:ext cx="557784"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360</a:t>
            </a:r>
            <a:endParaRPr sz="1120"/>
          </a:p>
        </p:txBody>
      </p:sp>
      <p:sp>
        <p:nvSpPr>
          <p:cNvPr id="46" name="Text 44">
            <a:extLst xmlns:a="http://schemas.openxmlformats.org/drawingml/2006/main">
              <a:ext uri="{FF2B5EF4-FFF2-40B4-BE49-F238E27FC236}">
                <a16:creationId xmlns:a16="http://schemas.microsoft.com/office/drawing/2014/main" id="{1DB6DB1D-9A88-4923-9C02-AC2539C472CA}"/>
              </a:ext>
            </a:extLst>
          </p:cNvPr>
          <p:cNvSpPr>
            <a:spLocks xmlns:a="http://schemas.openxmlformats.org/drawingml/2006/main" noGrp="1"/>
          </p:cNvSpPr>
          <p:nvPr/>
        </p:nvSpPr>
        <p:spPr>
          <a:xfrm xmlns:a="http://schemas.openxmlformats.org/drawingml/2006/main">
            <a:off x="7616952" y="4023360"/>
            <a:ext cx="3922776" cy="438912"/>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Remove from intended enquiry goals</a:t>
            </a:r>
            <a:endParaRPr sz="1120"/>
          </a:p>
        </p:txBody>
      </p:sp>
      <p:sp>
        <p:nvSpPr>
          <p:cNvPr id="47" name="Shape 45">
            <a:extLst xmlns:a="http://schemas.openxmlformats.org/drawingml/2006/main">
              <a:ext uri="{FF2B5EF4-FFF2-40B4-BE49-F238E27FC236}">
                <a16:creationId xmlns:a16="http://schemas.microsoft.com/office/drawing/2014/main" id="{36B36796-7D26-44AB-80BF-72EF92040439}"/>
              </a:ext>
            </a:extLst>
          </p:cNvPr>
          <p:cNvSpPr>
            <a:spLocks xmlns:a="http://schemas.openxmlformats.org/drawingml/2006/main" noGrp="1"/>
          </p:cNvSpPr>
          <p:nvPr/>
        </p:nvSpPr>
        <p:spPr>
          <a:xfrm xmlns:a="http://schemas.openxmlformats.org/drawingml/2006/main">
            <a:off x="548640" y="4526280"/>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48" name="Shape 46">
            <a:extLst xmlns:a="http://schemas.openxmlformats.org/drawingml/2006/main">
              <a:ext uri="{FF2B5EF4-FFF2-40B4-BE49-F238E27FC236}">
                <a16:creationId xmlns:a16="http://schemas.microsoft.com/office/drawing/2014/main" id="{36CFD6FC-F3D3-4909-8BF0-5E437D6E377E}"/>
              </a:ext>
            </a:extLst>
          </p:cNvPr>
          <p:cNvSpPr>
            <a:spLocks xmlns:a="http://schemas.openxmlformats.org/drawingml/2006/main" noGrp="1"/>
          </p:cNvSpPr>
          <p:nvPr/>
        </p:nvSpPr>
        <p:spPr>
          <a:xfrm xmlns:a="http://schemas.openxmlformats.org/drawingml/2006/main">
            <a:off x="548640" y="4754880"/>
            <a:ext cx="3557016" cy="1033272"/>
          </a:xfrm>
          <a:prstGeom xmlns:a="http://schemas.openxmlformats.org/drawingml/2006/main" prst="roundRect">
            <a:avLst>
              <a:gd name="adj" fmla="val 11504"/>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49" name="Text 47">
            <a:extLst xmlns:a="http://schemas.openxmlformats.org/drawingml/2006/main">
              <a:ext uri="{FF2B5EF4-FFF2-40B4-BE49-F238E27FC236}">
                <a16:creationId xmlns:a16="http://schemas.microsoft.com/office/drawing/2014/main" id="{82C935CE-2C34-4039-8BC9-66125366989B}"/>
              </a:ext>
            </a:extLst>
          </p:cNvPr>
          <p:cNvSpPr>
            <a:spLocks xmlns:a="http://schemas.openxmlformats.org/drawingml/2006/main" noGrp="1"/>
          </p:cNvSpPr>
          <p:nvPr/>
        </p:nvSpPr>
        <p:spPr>
          <a:xfrm xmlns:a="http://schemas.openxmlformats.org/drawingml/2006/main">
            <a:off x="740664" y="4873752"/>
            <a:ext cx="317296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100" b="1">
                <a:solidFill>
                  <a:srgbClr val="1736BD"/>
                </a:solidFill>
                <a:latin typeface="Inter"/>
                <a:ea typeface="Inter"/>
                <a:cs typeface="Inter"/>
              </a:rPr>
              <a:t>£50.00</a:t>
            </a:r>
            <a:endParaRPr sz="3100"/>
          </a:p>
        </p:txBody>
      </p:sp>
      <p:sp>
        <p:nvSpPr>
          <p:cNvPr id="50" name="Text 48">
            <a:extLst xmlns:a="http://schemas.openxmlformats.org/drawingml/2006/main">
              <a:ext uri="{FF2B5EF4-FFF2-40B4-BE49-F238E27FC236}">
                <a16:creationId xmlns:a16="http://schemas.microsoft.com/office/drawing/2014/main" id="{07FFC8EB-5F75-444D-BF99-2527B80DC925}"/>
              </a:ext>
            </a:extLst>
          </p:cNvPr>
          <p:cNvSpPr>
            <a:spLocks xmlns:a="http://schemas.openxmlformats.org/drawingml/2006/main" noGrp="1"/>
          </p:cNvSpPr>
          <p:nvPr/>
        </p:nvSpPr>
        <p:spPr>
          <a:xfrm xmlns:a="http://schemas.openxmlformats.org/drawingml/2006/main">
            <a:off x="740664" y="5422392"/>
            <a:ext cx="3172968"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50504D"/>
                </a:solidFill>
                <a:latin typeface="Inter"/>
                <a:ea typeface="Inter"/>
                <a:cs typeface="Inter"/>
              </a:rPr>
              <a:t>£60,000 / 1,200 reported conversions</a:t>
            </a:r>
            <a:endParaRPr sz="1050"/>
          </a:p>
        </p:txBody>
      </p:sp>
      <p:sp>
        <p:nvSpPr>
          <p:cNvPr id="51" name="Shape 49">
            <a:extLst xmlns:a="http://schemas.openxmlformats.org/drawingml/2006/main">
              <a:ext uri="{FF2B5EF4-FFF2-40B4-BE49-F238E27FC236}">
                <a16:creationId xmlns:a16="http://schemas.microsoft.com/office/drawing/2014/main" id="{FF39181C-BFC0-461F-8E9E-6C35543DF727}"/>
              </a:ext>
            </a:extLst>
          </p:cNvPr>
          <p:cNvSpPr>
            <a:spLocks xmlns:a="http://schemas.openxmlformats.org/drawingml/2006/main" noGrp="1"/>
          </p:cNvSpPr>
          <p:nvPr/>
        </p:nvSpPr>
        <p:spPr>
          <a:xfrm xmlns:a="http://schemas.openxmlformats.org/drawingml/2006/main">
            <a:off x="4334256" y="4754880"/>
            <a:ext cx="3557016" cy="1033272"/>
          </a:xfrm>
          <a:prstGeom xmlns:a="http://schemas.openxmlformats.org/drawingml/2006/main" prst="roundRect">
            <a:avLst>
              <a:gd name="adj" fmla="val 11504"/>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52" name="Text 50">
            <a:extLst xmlns:a="http://schemas.openxmlformats.org/drawingml/2006/main">
              <a:ext uri="{FF2B5EF4-FFF2-40B4-BE49-F238E27FC236}">
                <a16:creationId xmlns:a16="http://schemas.microsoft.com/office/drawing/2014/main" id="{18C1A62C-5CA4-4A2F-9A05-E92B3E721FA5}"/>
              </a:ext>
            </a:extLst>
          </p:cNvPr>
          <p:cNvSpPr>
            <a:spLocks xmlns:a="http://schemas.openxmlformats.org/drawingml/2006/main" noGrp="1"/>
          </p:cNvSpPr>
          <p:nvPr/>
        </p:nvSpPr>
        <p:spPr>
          <a:xfrm xmlns:a="http://schemas.openxmlformats.org/drawingml/2006/main">
            <a:off x="4526280" y="4873752"/>
            <a:ext cx="317296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100" b="1">
                <a:solidFill>
                  <a:srgbClr val="1736BD"/>
                </a:solidFill>
                <a:latin typeface="Inter"/>
                <a:ea typeface="Inter"/>
                <a:cs typeface="Inter"/>
              </a:rPr>
              <a:t>£71.43</a:t>
            </a:r>
            <a:endParaRPr sz="3100"/>
          </a:p>
        </p:txBody>
      </p:sp>
      <p:sp>
        <p:nvSpPr>
          <p:cNvPr id="53" name="Text 51">
            <a:extLst xmlns:a="http://schemas.openxmlformats.org/drawingml/2006/main">
              <a:ext uri="{FF2B5EF4-FFF2-40B4-BE49-F238E27FC236}">
                <a16:creationId xmlns:a16="http://schemas.microsoft.com/office/drawing/2014/main" id="{B903F1AB-76F2-476B-B949-59A6A14578A6}"/>
              </a:ext>
            </a:extLst>
          </p:cNvPr>
          <p:cNvSpPr>
            <a:spLocks xmlns:a="http://schemas.openxmlformats.org/drawingml/2006/main" noGrp="1"/>
          </p:cNvSpPr>
          <p:nvPr/>
        </p:nvSpPr>
        <p:spPr>
          <a:xfrm xmlns:a="http://schemas.openxmlformats.org/drawingml/2006/main">
            <a:off x="4526280" y="5422392"/>
            <a:ext cx="3172968"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50504D"/>
                </a:solidFill>
                <a:latin typeface="Inter"/>
                <a:ea typeface="Inter"/>
                <a:cs typeface="Inter"/>
              </a:rPr>
              <a:t>£60,000 / 840 selected enquiry actions</a:t>
            </a:r>
            <a:endParaRPr sz="1050"/>
          </a:p>
        </p:txBody>
      </p:sp>
      <p:sp>
        <p:nvSpPr>
          <p:cNvPr id="54" name="Shape 52">
            <a:extLst xmlns:a="http://schemas.openxmlformats.org/drawingml/2006/main">
              <a:ext uri="{FF2B5EF4-FFF2-40B4-BE49-F238E27FC236}">
                <a16:creationId xmlns:a16="http://schemas.microsoft.com/office/drawing/2014/main" id="{E1F4ABF4-2369-4E89-8DDA-FD483FC170DA}"/>
              </a:ext>
            </a:extLst>
          </p:cNvPr>
          <p:cNvSpPr>
            <a:spLocks xmlns:a="http://schemas.openxmlformats.org/drawingml/2006/main" noGrp="1"/>
          </p:cNvSpPr>
          <p:nvPr/>
        </p:nvSpPr>
        <p:spPr>
          <a:xfrm xmlns:a="http://schemas.openxmlformats.org/drawingml/2006/main">
            <a:off x="8110728" y="4754880"/>
            <a:ext cx="3520440" cy="1033272"/>
          </a:xfrm>
          <a:prstGeom xmlns:a="http://schemas.openxmlformats.org/drawingml/2006/main" prst="roundRect">
            <a:avLst>
              <a:gd name="adj" fmla="val 11504"/>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55" name="Text 53">
            <a:extLst xmlns:a="http://schemas.openxmlformats.org/drawingml/2006/main">
              <a:ext uri="{FF2B5EF4-FFF2-40B4-BE49-F238E27FC236}">
                <a16:creationId xmlns:a16="http://schemas.microsoft.com/office/drawing/2014/main" id="{607AE13C-ECDD-4157-A232-42A2253095AE}"/>
              </a:ext>
            </a:extLst>
          </p:cNvPr>
          <p:cNvSpPr>
            <a:spLocks xmlns:a="http://schemas.openxmlformats.org/drawingml/2006/main" noGrp="1"/>
          </p:cNvSpPr>
          <p:nvPr/>
        </p:nvSpPr>
        <p:spPr>
          <a:xfrm xmlns:a="http://schemas.openxmlformats.org/drawingml/2006/main">
            <a:off x="8302752" y="4873752"/>
            <a:ext cx="3136392"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100" b="1">
                <a:solidFill>
                  <a:srgbClr val="1736BD"/>
                </a:solidFill>
                <a:latin typeface="Inter"/>
                <a:ea typeface="Inter"/>
                <a:cs typeface="Inter"/>
              </a:rPr>
              <a:t>30%</a:t>
            </a:r>
            <a:endParaRPr sz="3100"/>
          </a:p>
        </p:txBody>
      </p:sp>
      <p:sp>
        <p:nvSpPr>
          <p:cNvPr id="56" name="Text 54">
            <a:extLst xmlns:a="http://schemas.openxmlformats.org/drawingml/2006/main">
              <a:ext uri="{FF2B5EF4-FFF2-40B4-BE49-F238E27FC236}">
                <a16:creationId xmlns:a16="http://schemas.microsoft.com/office/drawing/2014/main" id="{9C3292C5-C1FC-421F-95BE-08F5637F1C6C}"/>
              </a:ext>
            </a:extLst>
          </p:cNvPr>
          <p:cNvSpPr>
            <a:spLocks xmlns:a="http://schemas.openxmlformats.org/drawingml/2006/main" noGrp="1"/>
          </p:cNvSpPr>
          <p:nvPr/>
        </p:nvSpPr>
        <p:spPr>
          <a:xfrm xmlns:a="http://schemas.openxmlformats.org/drawingml/2006/main">
            <a:off x="8302752" y="5422392"/>
            <a:ext cx="3136392" cy="2194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50504D"/>
                </a:solidFill>
                <a:latin typeface="Inter"/>
                <a:ea typeface="Inter"/>
                <a:cs typeface="Inter"/>
              </a:rPr>
              <a:t>360 page views / 1,200 reported conversions</a:t>
            </a:r>
            <a:endParaRPr sz="1050"/>
          </a:p>
        </p:txBody>
      </p:sp>
      <p:sp>
        <p:nvSpPr>
          <p:cNvPr id="57" name="Shape 55">
            <a:extLst xmlns:a="http://schemas.openxmlformats.org/drawingml/2006/main">
              <a:ext uri="{FF2B5EF4-FFF2-40B4-BE49-F238E27FC236}">
                <a16:creationId xmlns:a16="http://schemas.microsoft.com/office/drawing/2014/main" id="{8E3473C3-189A-4584-AC4E-590B45685842}"/>
              </a:ext>
            </a:extLst>
          </p:cNvPr>
          <p:cNvSpPr>
            <a:spLocks xmlns:a="http://schemas.openxmlformats.org/drawingml/2006/main" noGrp="1"/>
          </p:cNvSpPr>
          <p:nvPr/>
        </p:nvSpPr>
        <p:spPr>
          <a:xfrm xmlns:a="http://schemas.openxmlformats.org/drawingml/2006/main">
            <a:off x="548640" y="5943600"/>
            <a:ext cx="11094720" cy="35661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58" name="Text 56">
            <a:extLst xmlns:a="http://schemas.openxmlformats.org/drawingml/2006/main">
              <a:ext uri="{FF2B5EF4-FFF2-40B4-BE49-F238E27FC236}">
                <a16:creationId xmlns:a16="http://schemas.microsoft.com/office/drawing/2014/main" id="{62505856-D379-457F-852D-887383260B12}"/>
              </a:ext>
            </a:extLst>
          </p:cNvPr>
          <p:cNvSpPr>
            <a:spLocks xmlns:a="http://schemas.openxmlformats.org/drawingml/2006/main" noGrp="1"/>
          </p:cNvSpPr>
          <p:nvPr/>
        </p:nvSpPr>
        <p:spPr>
          <a:xfrm xmlns:a="http://schemas.openxmlformats.org/drawingml/2006/main">
            <a:off x="676656" y="5984748"/>
            <a:ext cx="1083868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10">
                <a:solidFill>
                  <a:srgbClr val="50504D"/>
                </a:solidFill>
                <a:latin typeface="Inter"/>
                <a:ea typeface="Inter"/>
                <a:cs typeface="Inter"/>
              </a:rPr>
              <a:t>Check campaign goals and custom-goal contents: a Secondary action can still be used for bidding when it is included in an applied custom goal.</a:t>
            </a:r>
            <a:endParaRPr sz="1010"/>
          </a:p>
        </p:txBody>
      </p:sp>
      <p:pic>
        <p:nvPicPr>
          <p:cNvPr id="110" name=""/>
          <p:cNvPicPr>
            <a:picLocks xmlns:a="http://schemas.openxmlformats.org/drawingml/2006/main" noChangeAspect="1"/>
          </p:cNvPicPr>
          <p:nvPr/>
        </p:nvPicPr>
        <p:blipFill>
          <a:blip xmlns:r="http://schemas.openxmlformats.org/officeDocument/2006/relationships" xmlns:a="http://schemas.openxmlformats.org/drawingml/2006/main" r:embed="R784b672eb89c4c58">
            <a:extLst>
              <a:ext uri="{96DAC541-7B7A-43D3-8B79-37D633B846F1}">
                <asvg:svgBlip xmlns:asvg="http://schemas.microsoft.com/office/drawing/2016/SVG/main" r:embed="Rb4a0d02d37774498"/>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60" name="Zbang">
            <a:extLst xmlns:a="http://schemas.openxmlformats.org/drawingml/2006/main">
              <a:ext uri="{FF2B5EF4-FFF2-40B4-BE49-F238E27FC236}">
                <a16:creationId xmlns:a16="http://schemas.microsoft.com/office/drawing/2014/main" id="{9DFE8779-BC66-4576-A0E7-9174B0D743F1}"/>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61" name="06 / CONVERSION TRACKING - ACTION INVENTORY">
            <a:extLst xmlns:a="http://schemas.openxmlformats.org/drawingml/2006/main">
              <a:ext uri="{FF2B5EF4-FFF2-40B4-BE49-F238E27FC236}">
                <a16:creationId xmlns:a16="http://schemas.microsoft.com/office/drawing/2014/main" id="{21B87AB9-18DD-4D48-943B-0936E39CAAB0}"/>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06 / CONVERSION TRACKING - ACTION INVENTORY</a:t>
            </a:r>
          </a:p>
        </p:txBody>
      </p:sp>
      <p:sp>
        <p:nvSpPr>
          <p:cNvPr id="62" name="">
            <a:extLst xmlns:a="http://schemas.openxmlformats.org/drawingml/2006/main">
              <a:ext uri="{FF2B5EF4-FFF2-40B4-BE49-F238E27FC236}">
                <a16:creationId xmlns:a16="http://schemas.microsoft.com/office/drawing/2014/main" id="{06B56876-FAEC-4576-9695-F01C42687CDE}"/>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63" name="">
            <a:extLst xmlns:a="http://schemas.openxmlformats.org/drawingml/2006/main">
              <a:ext uri="{FF2B5EF4-FFF2-40B4-BE49-F238E27FC236}">
                <a16:creationId xmlns:a16="http://schemas.microsoft.com/office/drawing/2014/main" id="{3FC9E674-9A98-4DC8-A212-C1ED09987D07}"/>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4" name="EXAMPLE BOILER CO. · FICTIONAL DATA · 1 MAY–31 JUL 2026">
            <a:extLst xmlns:a="http://schemas.openxmlformats.org/drawingml/2006/main">
              <a:ext uri="{FF2B5EF4-FFF2-40B4-BE49-F238E27FC236}">
                <a16:creationId xmlns:a16="http://schemas.microsoft.com/office/drawing/2014/main" id="{24559AC8-E6BC-4C2A-8826-9A6F76A7F656}"/>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65" name="19">
            <a:extLst xmlns:a="http://schemas.openxmlformats.org/drawingml/2006/main">
              <a:ext uri="{FF2B5EF4-FFF2-40B4-BE49-F238E27FC236}">
                <a16:creationId xmlns:a16="http://schemas.microsoft.com/office/drawing/2014/main" id="{4C9F0B59-AD5F-4FAB-B146-FF58163CB2FA}"/>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19</a:t>
            </a:r>
          </a:p>
        </p:txBody>
      </p:sp>
    </p:spTree>
    <p:extLst>
      <p:ext uri="{BB962C8B-B14F-4D97-AF65-F5344CB8AC3E}">
        <p14:creationId xmlns:p14="http://schemas.microsoft.com/office/powerpoint/2010/main" val="110508015"/>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600250a75f2f4f9f">
            <a:extLst>
              <a:ext uri="{96DAC541-7B7A-43D3-8B79-37D633B846F1}">
                <asvg:svgBlip xmlns:asvg="http://schemas.microsoft.com/office/drawing/2016/SVG/main" r:embed="Rb3385718070b47ef"/>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A13CBDD3-6882-4D73-B4E6-15B87603D25C}"/>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AREA 07 / 08 - AUDIENCE &amp; TARGETING">
            <a:extLst xmlns:a="http://schemas.openxmlformats.org/drawingml/2006/main">
              <a:ext uri="{FF2B5EF4-FFF2-40B4-BE49-F238E27FC236}">
                <a16:creationId xmlns:a16="http://schemas.microsoft.com/office/drawing/2014/main" id="{E8227CA4-8A56-4450-BF47-C08042A891CE}"/>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AREA 07 / 08 - AUDIENCE &amp; TARGETING</a:t>
            </a:r>
          </a:p>
        </p:txBody>
      </p:sp>
      <p:sp>
        <p:nvSpPr>
          <p:cNvPr id="4" name="">
            <a:extLst xmlns:a="http://schemas.openxmlformats.org/drawingml/2006/main">
              <a:ext uri="{FF2B5EF4-FFF2-40B4-BE49-F238E27FC236}">
                <a16:creationId xmlns:a16="http://schemas.microsoft.com/office/drawing/2014/main" id="{00E2843B-8EB8-43AB-BC09-A6F45A1B87BD}"/>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59D2618C-A824-4D0F-9A20-ACE91B492D89}"/>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B82405BA-409B-4064-80CD-E7AFD8D956BA}"/>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20">
            <a:extLst xmlns:a="http://schemas.openxmlformats.org/drawingml/2006/main">
              <a:ext uri="{FF2B5EF4-FFF2-40B4-BE49-F238E27FC236}">
                <a16:creationId xmlns:a16="http://schemas.microsoft.com/office/drawing/2014/main" id="{25781CF9-F5CF-4832-8B0E-47B132089606}"/>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20</a:t>
            </a:r>
          </a:p>
        </p:txBody>
      </p:sp>
      <p:sp>
        <p:nvSpPr>
          <p:cNvPr id="8" name="Audience &amp; targeting">
            <a:extLst xmlns:a="http://schemas.openxmlformats.org/drawingml/2006/main">
              <a:ext uri="{FF2B5EF4-FFF2-40B4-BE49-F238E27FC236}">
                <a16:creationId xmlns:a16="http://schemas.microsoft.com/office/drawing/2014/main" id="{DFDC9B37-2712-4577-BA4F-6F3B53D3098D}"/>
              </a:ext>
            </a:extLst>
          </p:cNvPr>
          <p:cNvSpPr>
            <a:spLocks xmlns:a="http://schemas.openxmlformats.org/drawingml/2006/main" noGrp="1"/>
          </p:cNvSpPr>
          <p:nvPr/>
        </p:nvSpPr>
        <p:spPr>
          <a:xfrm xmlns:a="http://schemas.openxmlformats.org/drawingml/2006/main">
            <a:off x="552450" y="1104900"/>
            <a:ext cx="11087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300" b="1">
                <a:solidFill>
                  <a:srgbClr val="0B0B0D"/>
                </a:solidFill>
                <a:latin typeface="Inter"/>
                <a:ea typeface="Inter"/>
                <a:cs typeface="Inter"/>
              </a:defRPr>
            </a:pPr>
            <a:r>
              <a:rPr sz="3300" b="1">
                <a:solidFill>
                  <a:srgbClr val="0B0B0D"/>
                </a:solidFill>
                <a:latin typeface="Inter"/>
                <a:ea typeface="Inter"/>
                <a:cs typeface="Inter"/>
              </a:rPr>
              <a:t>Audience &amp; targeting</a:t>
            </a:r>
          </a:p>
        </p:txBody>
      </p:sp>
      <p:sp>
        <p:nvSpPr>
          <p:cNvPr id="9" name="Find targeting decisions worth testing.">
            <a:extLst xmlns:a="http://schemas.openxmlformats.org/drawingml/2006/main">
              <a:ext uri="{FF2B5EF4-FFF2-40B4-BE49-F238E27FC236}">
                <a16:creationId xmlns:a16="http://schemas.microsoft.com/office/drawing/2014/main" id="{37F12B49-1B01-454A-8FB2-ABE63E35765E}"/>
              </a:ext>
            </a:extLst>
          </p:cNvPr>
          <p:cNvSpPr>
            <a:spLocks xmlns:a="http://schemas.openxmlformats.org/drawingml/2006/main" noGrp="1"/>
          </p:cNvSpPr>
          <p:nvPr/>
        </p:nvSpPr>
        <p:spPr>
          <a:xfrm xmlns:a="http://schemas.openxmlformats.org/drawingml/2006/main">
            <a:off x="552450" y="1943100"/>
            <a:ext cx="110871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0504D"/>
                </a:solidFill>
                <a:latin typeface="Inter"/>
                <a:ea typeface="Inter"/>
                <a:cs typeface="Inter"/>
              </a:defRPr>
            </a:pPr>
            <a:r>
              <a:rPr sz="1875" b="0">
                <a:solidFill>
                  <a:srgbClr val="50504D"/>
                </a:solidFill>
                <a:latin typeface="Inter"/>
                <a:ea typeface="Inter"/>
                <a:cs typeface="Inter"/>
              </a:rPr>
              <a:t>Find targeting decisions worth testing.</a:t>
            </a:r>
          </a:p>
        </p:txBody>
      </p:sp>
      <p:sp>
        <p:nvSpPr>
          <p:cNvPr id="10" name="07.1">
            <a:extLst xmlns:a="http://schemas.openxmlformats.org/drawingml/2006/main">
              <a:ext uri="{FF2B5EF4-FFF2-40B4-BE49-F238E27FC236}">
                <a16:creationId xmlns:a16="http://schemas.microsoft.com/office/drawing/2014/main" id="{A7071B19-48FB-4E7D-A9F7-CB34AFD7B13D}"/>
              </a:ext>
            </a:extLst>
          </p:cNvPr>
          <p:cNvSpPr>
            <a:spLocks xmlns:a="http://schemas.openxmlformats.org/drawingml/2006/main" noGrp="1"/>
          </p:cNvSpPr>
          <p:nvPr/>
        </p:nvSpPr>
        <p:spPr>
          <a:xfrm xmlns:a="http://schemas.openxmlformats.org/drawingml/2006/main">
            <a:off x="552450" y="26479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07.1</a:t>
            </a:r>
          </a:p>
        </p:txBody>
      </p:sp>
      <p:sp>
        <p:nvSpPr>
          <p:cNvPr id="11" name="Geography &amp; location options">
            <a:extLst xmlns:a="http://schemas.openxmlformats.org/drawingml/2006/main">
              <a:ext uri="{FF2B5EF4-FFF2-40B4-BE49-F238E27FC236}">
                <a16:creationId xmlns:a16="http://schemas.microsoft.com/office/drawing/2014/main" id="{40435778-08BF-4F42-8E97-E208C29B1D2E}"/>
              </a:ext>
            </a:extLst>
          </p:cNvPr>
          <p:cNvSpPr>
            <a:spLocks xmlns:a="http://schemas.openxmlformats.org/drawingml/2006/main" noGrp="1"/>
          </p:cNvSpPr>
          <p:nvPr/>
        </p:nvSpPr>
        <p:spPr>
          <a:xfrm xmlns:a="http://schemas.openxmlformats.org/drawingml/2006/main">
            <a:off x="1323975" y="26479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Geography &amp; location options</a:t>
            </a:r>
          </a:p>
        </p:txBody>
      </p:sp>
      <p:sp>
        <p:nvSpPr>
          <p:cNvPr id="12" name="Review included locations; inspect location options and exclusion">
            <a:extLst xmlns:a="http://schemas.openxmlformats.org/drawingml/2006/main">
              <a:ext uri="{FF2B5EF4-FFF2-40B4-BE49-F238E27FC236}">
                <a16:creationId xmlns:a16="http://schemas.microsoft.com/office/drawing/2014/main" id="{33130F75-E84B-4B3C-A872-DB6DF9A75C91}"/>
              </a:ext>
            </a:extLst>
          </p:cNvPr>
          <p:cNvSpPr>
            <a:spLocks xmlns:a="http://schemas.openxmlformats.org/drawingml/2006/main" noGrp="1"/>
          </p:cNvSpPr>
          <p:nvPr/>
        </p:nvSpPr>
        <p:spPr>
          <a:xfrm xmlns:a="http://schemas.openxmlformats.org/drawingml/2006/main">
            <a:off x="1323975" y="29718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Review included locations; inspect location options and exclusions.</a:t>
            </a:r>
          </a:p>
        </p:txBody>
      </p:sp>
      <p:sp>
        <p:nvSpPr>
          <p:cNvPr id="13" name="07.2">
            <a:extLst xmlns:a="http://schemas.openxmlformats.org/drawingml/2006/main">
              <a:ext uri="{FF2B5EF4-FFF2-40B4-BE49-F238E27FC236}">
                <a16:creationId xmlns:a16="http://schemas.microsoft.com/office/drawing/2014/main" id="{6B59BACA-7CA9-40AD-BE63-46E9A0923746}"/>
              </a:ext>
            </a:extLst>
          </p:cNvPr>
          <p:cNvSpPr>
            <a:spLocks xmlns:a="http://schemas.openxmlformats.org/drawingml/2006/main" noGrp="1"/>
          </p:cNvSpPr>
          <p:nvPr/>
        </p:nvSpPr>
        <p:spPr>
          <a:xfrm xmlns:a="http://schemas.openxmlformats.org/drawingml/2006/main">
            <a:off x="552450" y="34480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07.2</a:t>
            </a:r>
          </a:p>
        </p:txBody>
      </p:sp>
      <p:sp>
        <p:nvSpPr>
          <p:cNvPr id="14" name="Audience &amp; demographics">
            <a:extLst xmlns:a="http://schemas.openxmlformats.org/drawingml/2006/main">
              <a:ext uri="{FF2B5EF4-FFF2-40B4-BE49-F238E27FC236}">
                <a16:creationId xmlns:a16="http://schemas.microsoft.com/office/drawing/2014/main" id="{9EB06056-1DF0-40BF-811F-F488D8B4E04D}"/>
              </a:ext>
            </a:extLst>
          </p:cNvPr>
          <p:cNvSpPr>
            <a:spLocks xmlns:a="http://schemas.openxmlformats.org/drawingml/2006/main" noGrp="1"/>
          </p:cNvSpPr>
          <p:nvPr/>
        </p:nvSpPr>
        <p:spPr>
          <a:xfrm xmlns:a="http://schemas.openxmlformats.org/drawingml/2006/main">
            <a:off x="1323975" y="34480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Audience &amp; demographics</a:t>
            </a:r>
          </a:p>
        </p:txBody>
      </p:sp>
      <p:sp>
        <p:nvSpPr>
          <p:cNvPr id="15" name="Check Targeting versus Observation; review restrictions and signa">
            <a:extLst xmlns:a="http://schemas.openxmlformats.org/drawingml/2006/main">
              <a:ext uri="{FF2B5EF4-FFF2-40B4-BE49-F238E27FC236}">
                <a16:creationId xmlns:a16="http://schemas.microsoft.com/office/drawing/2014/main" id="{29772362-96D1-4996-8D34-0208319925F6}"/>
              </a:ext>
            </a:extLst>
          </p:cNvPr>
          <p:cNvSpPr>
            <a:spLocks xmlns:a="http://schemas.openxmlformats.org/drawingml/2006/main" noGrp="1"/>
          </p:cNvSpPr>
          <p:nvPr/>
        </p:nvSpPr>
        <p:spPr>
          <a:xfrm xmlns:a="http://schemas.openxmlformats.org/drawingml/2006/main">
            <a:off x="1323975" y="37719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Check Targeting versus Observation; review restrictions and signals.</a:t>
            </a:r>
          </a:p>
        </p:txBody>
      </p:sp>
      <p:sp>
        <p:nvSpPr>
          <p:cNvPr id="16" name="07.3">
            <a:extLst xmlns:a="http://schemas.openxmlformats.org/drawingml/2006/main">
              <a:ext uri="{FF2B5EF4-FFF2-40B4-BE49-F238E27FC236}">
                <a16:creationId xmlns:a16="http://schemas.microsoft.com/office/drawing/2014/main" id="{9C679EC3-44DA-4F4B-8520-D9170B9A23D3}"/>
              </a:ext>
            </a:extLst>
          </p:cNvPr>
          <p:cNvSpPr>
            <a:spLocks xmlns:a="http://schemas.openxmlformats.org/drawingml/2006/main" noGrp="1"/>
          </p:cNvSpPr>
          <p:nvPr/>
        </p:nvSpPr>
        <p:spPr>
          <a:xfrm xmlns:a="http://schemas.openxmlformats.org/drawingml/2006/main">
            <a:off x="552450" y="42481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07.3</a:t>
            </a:r>
          </a:p>
        </p:txBody>
      </p:sp>
      <p:sp>
        <p:nvSpPr>
          <p:cNvPr id="17" name="Devices &amp; schedules">
            <a:extLst xmlns:a="http://schemas.openxmlformats.org/drawingml/2006/main">
              <a:ext uri="{FF2B5EF4-FFF2-40B4-BE49-F238E27FC236}">
                <a16:creationId xmlns:a16="http://schemas.microsoft.com/office/drawing/2014/main" id="{F5B64C0A-5F02-4186-87BA-9068B4F4E314}"/>
              </a:ext>
            </a:extLst>
          </p:cNvPr>
          <p:cNvSpPr>
            <a:spLocks xmlns:a="http://schemas.openxmlformats.org/drawingml/2006/main" noGrp="1"/>
          </p:cNvSpPr>
          <p:nvPr/>
        </p:nvSpPr>
        <p:spPr>
          <a:xfrm xmlns:a="http://schemas.openxmlformats.org/drawingml/2006/main">
            <a:off x="1323975" y="42481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Devices &amp; schedules</a:t>
            </a:r>
          </a:p>
        </p:txBody>
      </p:sp>
      <p:sp>
        <p:nvSpPr>
          <p:cNvPr id="18" name="Compare devices; review hours, schedules and supported controls.">
            <a:extLst xmlns:a="http://schemas.openxmlformats.org/drawingml/2006/main">
              <a:ext uri="{FF2B5EF4-FFF2-40B4-BE49-F238E27FC236}">
                <a16:creationId xmlns:a16="http://schemas.microsoft.com/office/drawing/2014/main" id="{1102DE30-BCEB-4F1D-93E1-6A82E75145FB}"/>
              </a:ext>
            </a:extLst>
          </p:cNvPr>
          <p:cNvSpPr>
            <a:spLocks xmlns:a="http://schemas.openxmlformats.org/drawingml/2006/main" noGrp="1"/>
          </p:cNvSpPr>
          <p:nvPr/>
        </p:nvSpPr>
        <p:spPr>
          <a:xfrm xmlns:a="http://schemas.openxmlformats.org/drawingml/2006/main">
            <a:off x="1323975" y="45720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Compare devices; review hours, schedules and supported controls.</a:t>
            </a:r>
          </a:p>
        </p:txBody>
      </p:sp>
      <p:sp>
        <p:nvSpPr>
          <p:cNvPr id="19" name="07.4">
            <a:extLst xmlns:a="http://schemas.openxmlformats.org/drawingml/2006/main">
              <a:ext uri="{FF2B5EF4-FFF2-40B4-BE49-F238E27FC236}">
                <a16:creationId xmlns:a16="http://schemas.microsoft.com/office/drawing/2014/main" id="{F6CB14CC-B2F6-4AC5-99C8-A88B333185F7}"/>
              </a:ext>
            </a:extLst>
          </p:cNvPr>
          <p:cNvSpPr>
            <a:spLocks xmlns:a="http://schemas.openxmlformats.org/drawingml/2006/main" noGrp="1"/>
          </p:cNvSpPr>
          <p:nvPr/>
        </p:nvSpPr>
        <p:spPr>
          <a:xfrm xmlns:a="http://schemas.openxmlformats.org/drawingml/2006/main">
            <a:off x="552450" y="50482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07.4</a:t>
            </a:r>
          </a:p>
        </p:txBody>
      </p:sp>
      <p:sp>
        <p:nvSpPr>
          <p:cNvPr id="20" name="Networks &amp; inventory">
            <a:extLst xmlns:a="http://schemas.openxmlformats.org/drawingml/2006/main">
              <a:ext uri="{FF2B5EF4-FFF2-40B4-BE49-F238E27FC236}">
                <a16:creationId xmlns:a16="http://schemas.microsoft.com/office/drawing/2014/main" id="{E95C2D30-77A0-41FB-822C-90932DF778DB}"/>
              </a:ext>
            </a:extLst>
          </p:cNvPr>
          <p:cNvSpPr>
            <a:spLocks xmlns:a="http://schemas.openxmlformats.org/drawingml/2006/main" noGrp="1"/>
          </p:cNvSpPr>
          <p:nvPr/>
        </p:nvSpPr>
        <p:spPr>
          <a:xfrm xmlns:a="http://schemas.openxmlformats.org/drawingml/2006/main">
            <a:off x="1323975" y="50482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Networks &amp; inventory</a:t>
            </a:r>
          </a:p>
        </p:txBody>
      </p:sp>
      <p:sp>
        <p:nvSpPr>
          <p:cNvPr id="21" name="Separate Search partners; inspect PMax channel reporting.">
            <a:extLst xmlns:a="http://schemas.openxmlformats.org/drawingml/2006/main">
              <a:ext uri="{FF2B5EF4-FFF2-40B4-BE49-F238E27FC236}">
                <a16:creationId xmlns:a16="http://schemas.microsoft.com/office/drawing/2014/main" id="{20FFF992-6232-432A-928C-928A7A1ECECD}"/>
              </a:ext>
            </a:extLst>
          </p:cNvPr>
          <p:cNvSpPr>
            <a:spLocks xmlns:a="http://schemas.openxmlformats.org/drawingml/2006/main" noGrp="1"/>
          </p:cNvSpPr>
          <p:nvPr/>
        </p:nvSpPr>
        <p:spPr>
          <a:xfrm xmlns:a="http://schemas.openxmlformats.org/drawingml/2006/main">
            <a:off x="1323975" y="53721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Separate Search partners; inspect PMax channel reporting.</a:t>
            </a:r>
          </a:p>
        </p:txBody>
      </p:sp>
      <p:sp>
        <p:nvSpPr>
          <p:cNvPr id="22" name="REVIEW">
            <a:extLst xmlns:a="http://schemas.openxmlformats.org/drawingml/2006/main">
              <a:ext uri="{FF2B5EF4-FFF2-40B4-BE49-F238E27FC236}">
                <a16:creationId xmlns:a16="http://schemas.microsoft.com/office/drawing/2014/main" id="{7A31EA77-58C7-4B89-B276-D3F071270640}"/>
              </a:ext>
            </a:extLst>
          </p:cNvPr>
          <p:cNvSpPr>
            <a:spLocks xmlns:a="http://schemas.openxmlformats.org/drawingml/2006/main" noGrp="1"/>
          </p:cNvSpPr>
          <p:nvPr/>
        </p:nvSpPr>
        <p:spPr>
          <a:xfrm xmlns:a="http://schemas.openxmlformats.org/drawingml/2006/main">
            <a:off x="7591425" y="2647950"/>
            <a:ext cx="4048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1">
                <a:solidFill>
                  <a:srgbClr val="1736BD"/>
                </a:solidFill>
                <a:latin typeface="Inter"/>
                <a:ea typeface="Inter"/>
                <a:cs typeface="Inter"/>
              </a:defRPr>
            </a:pPr>
            <a:r>
              <a:rPr sz="1200" b="1">
                <a:solidFill>
                  <a:srgbClr val="1736BD"/>
                </a:solidFill>
                <a:latin typeface="Inter"/>
                <a:ea typeface="Inter"/>
                <a:cs typeface="Inter"/>
              </a:rPr>
              <a:t>REVIEW</a:t>
            </a:r>
          </a:p>
        </p:txBody>
      </p:sp>
      <p:sp>
        <p:nvSpPr>
          <p:cNvPr id="23" name="£102.86">
            <a:extLst xmlns:a="http://schemas.openxmlformats.org/drawingml/2006/main">
              <a:ext uri="{FF2B5EF4-FFF2-40B4-BE49-F238E27FC236}">
                <a16:creationId xmlns:a16="http://schemas.microsoft.com/office/drawing/2014/main" id="{9161D724-6FB4-4306-842E-5709E9CF6C25}"/>
              </a:ext>
            </a:extLst>
          </p:cNvPr>
          <p:cNvSpPr>
            <a:spLocks xmlns:a="http://schemas.openxmlformats.org/drawingml/2006/main" noGrp="1"/>
          </p:cNvSpPr>
          <p:nvPr/>
        </p:nvSpPr>
        <p:spPr>
          <a:xfrm xmlns:a="http://schemas.openxmlformats.org/drawingml/2006/main">
            <a:off x="7591425" y="3086100"/>
            <a:ext cx="40481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750" b="1">
                <a:solidFill>
                  <a:srgbClr val="1736BD"/>
                </a:solidFill>
                <a:latin typeface="Inter"/>
                <a:ea typeface="Inter"/>
                <a:cs typeface="Inter"/>
              </a:defRPr>
            </a:pPr>
            <a:r>
              <a:rPr sz="3750" b="1">
                <a:solidFill>
                  <a:srgbClr val="1736BD"/>
                </a:solidFill>
                <a:latin typeface="Inter"/>
                <a:ea typeface="Inter"/>
                <a:cs typeface="Inter"/>
              </a:rPr>
              <a:t>£102.86</a:t>
            </a:r>
          </a:p>
        </p:txBody>
      </p:sp>
      <p:sp>
        <p:nvSpPr>
          <p:cNvPr id="24" name="Search partners cost per selected enquiry action">
            <a:extLst xmlns:a="http://schemas.openxmlformats.org/drawingml/2006/main">
              <a:ext uri="{FF2B5EF4-FFF2-40B4-BE49-F238E27FC236}">
                <a16:creationId xmlns:a16="http://schemas.microsoft.com/office/drawing/2014/main" id="{2C8936E2-0481-45B6-8147-C65ECC6A2D3B}"/>
              </a:ext>
            </a:extLst>
          </p:cNvPr>
          <p:cNvSpPr>
            <a:spLocks xmlns:a="http://schemas.openxmlformats.org/drawingml/2006/main" noGrp="1"/>
          </p:cNvSpPr>
          <p:nvPr/>
        </p:nvSpPr>
        <p:spPr>
          <a:xfrm xmlns:a="http://schemas.openxmlformats.org/drawingml/2006/main">
            <a:off x="7591425" y="3924300"/>
            <a:ext cx="4048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0B0B0D"/>
                </a:solidFill>
                <a:latin typeface="Inter"/>
                <a:ea typeface="Inter"/>
                <a:cs typeface="Inter"/>
              </a:defRPr>
            </a:pPr>
            <a:r>
              <a:rPr sz="1725" b="1">
                <a:solidFill>
                  <a:srgbClr val="0B0B0D"/>
                </a:solidFill>
                <a:latin typeface="Inter"/>
                <a:ea typeface="Inter"/>
                <a:cs typeface="Inter"/>
              </a:rPr>
              <a:t>Search partners cost per selected enquiry action</a:t>
            </a:r>
          </a:p>
        </p:txBody>
      </p:sp>
      <p:sp>
        <p:nvSpPr>
          <p:cNvPr id="25" name="RECOMMENDED ACTION">
            <a:extLst xmlns:a="http://schemas.openxmlformats.org/drawingml/2006/main">
              <a:ext uri="{FF2B5EF4-FFF2-40B4-BE49-F238E27FC236}">
                <a16:creationId xmlns:a16="http://schemas.microsoft.com/office/drawing/2014/main" id="{1537FA9C-3ADA-4127-B286-3BD94545418D}"/>
              </a:ext>
            </a:extLst>
          </p:cNvPr>
          <p:cNvSpPr>
            <a:spLocks xmlns:a="http://schemas.openxmlformats.org/drawingml/2006/main" noGrp="1"/>
          </p:cNvSpPr>
          <p:nvPr/>
        </p:nvSpPr>
        <p:spPr>
          <a:xfrm xmlns:a="http://schemas.openxmlformats.org/drawingml/2006/main">
            <a:off x="7591425" y="4905375"/>
            <a:ext cx="4048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050" b="1">
                <a:solidFill>
                  <a:srgbClr val="50504D"/>
                </a:solidFill>
                <a:latin typeface="Inter"/>
                <a:ea typeface="Inter"/>
                <a:cs typeface="Inter"/>
              </a:defRPr>
            </a:pPr>
            <a:r>
              <a:rPr sz="1050" b="1">
                <a:solidFill>
                  <a:srgbClr val="50504D"/>
                </a:solidFill>
                <a:latin typeface="Inter"/>
                <a:ea typeface="Inter"/>
                <a:cs typeface="Inter"/>
              </a:rPr>
              <a:t>RECOMMENDED ACTION</a:t>
            </a:r>
          </a:p>
        </p:txBody>
      </p:sp>
      <p:sp>
        <p:nvSpPr>
          <p:cNvPr id="26" name="Review location options and network mix by campaign, then test ap">
            <a:extLst xmlns:a="http://schemas.openxmlformats.org/drawingml/2006/main">
              <a:ext uri="{FF2B5EF4-FFF2-40B4-BE49-F238E27FC236}">
                <a16:creationId xmlns:a16="http://schemas.microsoft.com/office/drawing/2014/main" id="{476D3591-5588-497A-B99F-52154D3D2B47}"/>
              </a:ext>
            </a:extLst>
          </p:cNvPr>
          <p:cNvSpPr>
            <a:spLocks xmlns:a="http://schemas.openxmlformats.org/drawingml/2006/main" noGrp="1"/>
          </p:cNvSpPr>
          <p:nvPr/>
        </p:nvSpPr>
        <p:spPr>
          <a:xfrm xmlns:a="http://schemas.openxmlformats.org/drawingml/2006/main">
            <a:off x="7591425" y="5248275"/>
            <a:ext cx="404812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0B0B0D"/>
                </a:solidFill>
                <a:latin typeface="Inter"/>
                <a:ea typeface="Inter"/>
                <a:cs typeface="Inter"/>
              </a:defRPr>
            </a:pPr>
            <a:r>
              <a:rPr sz="1425" b="0">
                <a:solidFill>
                  <a:srgbClr val="0B0B0D"/>
                </a:solidFill>
                <a:latin typeface="Inter"/>
                <a:ea typeface="Inter"/>
                <a:cs typeface="Inter"/>
              </a:rPr>
              <a:t>Review location options and network mix by campaign, then test approved restrictions with volume guardrails.</a:t>
            </a:r>
          </a:p>
        </p:txBody>
      </p:sp>
      <p:sp>
        <p:nvSpPr>
          <p:cNvPr id="27" name="E06 · Supported check records and status evidence are in the slid">
            <a:extLst xmlns:a="http://schemas.openxmlformats.org/drawingml/2006/main">
              <a:ext uri="{FF2B5EF4-FFF2-40B4-BE49-F238E27FC236}">
                <a16:creationId xmlns:a16="http://schemas.microsoft.com/office/drawing/2014/main" id="{79115F64-3F8F-4458-8F01-4BB75B0F55C7}"/>
              </a:ext>
            </a:extLst>
          </p:cNvPr>
          <p:cNvSpPr>
            <a:spLocks xmlns:a="http://schemas.openxmlformats.org/drawingml/2006/main" noGrp="1"/>
          </p:cNvSpPr>
          <p:nvPr/>
        </p:nvSpPr>
        <p:spPr>
          <a:xfrm xmlns:a="http://schemas.openxmlformats.org/drawingml/2006/main">
            <a:off x="552450" y="6076950"/>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0504D"/>
                </a:solidFill>
                <a:latin typeface="Inter"/>
                <a:ea typeface="Inter"/>
                <a:cs typeface="Inter"/>
              </a:defRPr>
            </a:pPr>
            <a:r>
              <a:rPr sz="975" b="0">
                <a:solidFill>
                  <a:srgbClr val="50504D"/>
                </a:solidFill>
                <a:latin typeface="Inter"/>
                <a:ea typeface="Inter"/>
                <a:cs typeface="Inter"/>
              </a:rPr>
              <a:t>E06 · Supported check records and status evidence are in the slide notes.</a:t>
            </a:r>
          </a:p>
        </p:txBody>
      </p:sp>
    </p:spTree>
    <p:extLst>
      <p:ext uri="{BB962C8B-B14F-4D97-AF65-F5344CB8AC3E}">
        <p14:creationId xmlns:p14="http://schemas.microsoft.com/office/powerpoint/2010/main" val="435196512"/>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 13">
            <a:extLst xmlns:a="http://schemas.openxmlformats.org/drawingml/2006/main">
              <a:ext uri="{FF2B5EF4-FFF2-40B4-BE49-F238E27FC236}">
                <a16:creationId xmlns:a16="http://schemas.microsoft.com/office/drawing/2014/main" id="{B1E115A7-FA5D-4129-8C10-1C04DF776141}"/>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100" b="1">
                <a:solidFill>
                  <a:srgbClr val="0B0B0D"/>
                </a:solidFill>
                <a:latin typeface="Inter"/>
                <a:ea typeface="Inter"/>
                <a:cs typeface="Inter"/>
              </a:rPr>
              <a:t>A network gap is a reason to investigate.</a:t>
            </a:r>
            <a:endParaRPr sz="3100"/>
          </a:p>
        </p:txBody>
      </p:sp>
      <p:sp>
        <p:nvSpPr>
          <p:cNvPr id="16" name="Text 14">
            <a:extLst xmlns:a="http://schemas.openxmlformats.org/drawingml/2006/main">
              <a:ext uri="{FF2B5EF4-FFF2-40B4-BE49-F238E27FC236}">
                <a16:creationId xmlns:a16="http://schemas.microsoft.com/office/drawing/2014/main" id="{D0CEFDCB-098D-491C-9AC3-26CF23E1109B}"/>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Compare within campaigns before restricting traffic. Network mix may differ; lead quality is not available.</a:t>
            </a:r>
            <a:endParaRPr sz="1340"/>
          </a:p>
        </p:txBody>
      </p:sp>
      <p:sp>
        <p:nvSpPr>
          <p:cNvPr id="17" name="Text 15">
            <a:extLst xmlns:a="http://schemas.openxmlformats.org/drawingml/2006/main">
              <a:ext uri="{FF2B5EF4-FFF2-40B4-BE49-F238E27FC236}">
                <a16:creationId xmlns:a16="http://schemas.microsoft.com/office/drawing/2014/main" id="{81E86EDC-9306-4491-BD33-A201AF70084E}"/>
              </a:ext>
            </a:extLst>
          </p:cNvPr>
          <p:cNvSpPr>
            <a:spLocks xmlns:a="http://schemas.openxmlformats.org/drawingml/2006/main" noGrp="1"/>
          </p:cNvSpPr>
          <p:nvPr/>
        </p:nvSpPr>
        <p:spPr>
          <a:xfrm xmlns:a="http://schemas.openxmlformats.org/drawingml/2006/main">
            <a:off x="548640" y="2450592"/>
            <a:ext cx="6108192"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COST PER SELECTED ENQUIRY ACTION</a:t>
            </a:r>
            <a:endParaRPr sz="920"/>
          </a:p>
        </p:txBody>
      </p:sp>
      <p:sp>
        <p:nvSpPr>
          <p:cNvPr id="18" name="Text 16">
            <a:extLst xmlns:a="http://schemas.openxmlformats.org/drawingml/2006/main">
              <a:ext uri="{FF2B5EF4-FFF2-40B4-BE49-F238E27FC236}">
                <a16:creationId xmlns:a16="http://schemas.microsoft.com/office/drawing/2014/main" id="{E392322B-6412-41A4-B555-81ED342C2E48}"/>
              </a:ext>
            </a:extLst>
          </p:cNvPr>
          <p:cNvSpPr>
            <a:spLocks xmlns:a="http://schemas.openxmlformats.org/drawingml/2006/main" noGrp="1"/>
          </p:cNvSpPr>
          <p:nvPr/>
        </p:nvSpPr>
        <p:spPr>
          <a:xfrm xmlns:a="http://schemas.openxmlformats.org/drawingml/2006/main">
            <a:off x="548640" y="2971800"/>
            <a:ext cx="5742432" cy="26517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0B0B0D"/>
                </a:solidFill>
                <a:latin typeface="Inter"/>
                <a:ea typeface="Inter"/>
                <a:cs typeface="Inter"/>
              </a:rPr>
              <a:t>Google Search</a:t>
            </a:r>
            <a:endParaRPr sz="1700"/>
          </a:p>
        </p:txBody>
      </p:sp>
      <p:sp>
        <p:nvSpPr>
          <p:cNvPr id="19" name="Shape 17">
            <a:extLst xmlns:a="http://schemas.openxmlformats.org/drawingml/2006/main">
              <a:ext uri="{FF2B5EF4-FFF2-40B4-BE49-F238E27FC236}">
                <a16:creationId xmlns:a16="http://schemas.microsoft.com/office/drawing/2014/main" id="{C0B94A49-AB07-4DD7-AEDB-66CFE396F8FC}"/>
              </a:ext>
            </a:extLst>
          </p:cNvPr>
          <p:cNvSpPr>
            <a:spLocks xmlns:a="http://schemas.openxmlformats.org/drawingml/2006/main" noGrp="1"/>
          </p:cNvSpPr>
          <p:nvPr/>
        </p:nvSpPr>
        <p:spPr>
          <a:xfrm xmlns:a="http://schemas.openxmlformats.org/drawingml/2006/main">
            <a:off x="548640" y="3401568"/>
            <a:ext cx="5212080" cy="210312"/>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Shape 18">
            <a:extLst xmlns:a="http://schemas.openxmlformats.org/drawingml/2006/main">
              <a:ext uri="{FF2B5EF4-FFF2-40B4-BE49-F238E27FC236}">
                <a16:creationId xmlns:a16="http://schemas.microsoft.com/office/drawing/2014/main" id="{0EFEEB1E-9301-4B10-ABDD-CAE793C34E56}"/>
              </a:ext>
            </a:extLst>
          </p:cNvPr>
          <p:cNvSpPr>
            <a:spLocks xmlns:a="http://schemas.openxmlformats.org/drawingml/2006/main" noGrp="1"/>
          </p:cNvSpPr>
          <p:nvPr/>
        </p:nvSpPr>
        <p:spPr>
          <a:xfrm xmlns:a="http://schemas.openxmlformats.org/drawingml/2006/main">
            <a:off x="548640" y="3401568"/>
            <a:ext cx="2939139" cy="210312"/>
          </a:xfrm>
          <a:prstGeom xmlns:a="http://schemas.openxmlformats.org/drawingml/2006/main" prst="rect">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21" name="Text 19">
            <a:extLst xmlns:a="http://schemas.openxmlformats.org/drawingml/2006/main">
              <a:ext uri="{FF2B5EF4-FFF2-40B4-BE49-F238E27FC236}">
                <a16:creationId xmlns:a16="http://schemas.microsoft.com/office/drawing/2014/main" id="{4EAA7A49-42BE-418D-807A-0D160CABDB3C}"/>
              </a:ext>
            </a:extLst>
          </p:cNvPr>
          <p:cNvSpPr>
            <a:spLocks xmlns:a="http://schemas.openxmlformats.org/drawingml/2006/main" noGrp="1"/>
          </p:cNvSpPr>
          <p:nvPr/>
        </p:nvSpPr>
        <p:spPr>
          <a:xfrm xmlns:a="http://schemas.openxmlformats.org/drawingml/2006/main">
            <a:off x="5925312" y="3319272"/>
            <a:ext cx="1472184"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0B0B0D"/>
                </a:solidFill>
                <a:latin typeface="Inter"/>
                <a:ea typeface="Inter"/>
                <a:cs typeface="Inter"/>
              </a:rPr>
              <a:t>£62.03</a:t>
            </a:r>
            <a:endParaRPr sz="2200"/>
          </a:p>
        </p:txBody>
      </p:sp>
      <p:sp>
        <p:nvSpPr>
          <p:cNvPr id="22" name="Text 20">
            <a:extLst xmlns:a="http://schemas.openxmlformats.org/drawingml/2006/main">
              <a:ext uri="{FF2B5EF4-FFF2-40B4-BE49-F238E27FC236}">
                <a16:creationId xmlns:a16="http://schemas.microsoft.com/office/drawing/2014/main" id="{E385770B-997A-4B71-9BEE-E6CCF15CBD3B}"/>
              </a:ext>
            </a:extLst>
          </p:cNvPr>
          <p:cNvSpPr>
            <a:spLocks xmlns:a="http://schemas.openxmlformats.org/drawingml/2006/main" noGrp="1"/>
          </p:cNvSpPr>
          <p:nvPr/>
        </p:nvSpPr>
        <p:spPr>
          <a:xfrm xmlns:a="http://schemas.openxmlformats.org/drawingml/2006/main">
            <a:off x="548640" y="3749040"/>
            <a:ext cx="6144768"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50504D"/>
                </a:solidFill>
                <a:latin typeface="Inter"/>
                <a:ea typeface="Inter"/>
                <a:cs typeface="Inter"/>
              </a:rPr>
              <a:t>£42,800 / 690 actions</a:t>
            </a:r>
            <a:endParaRPr sz="1100"/>
          </a:p>
        </p:txBody>
      </p:sp>
      <p:sp>
        <p:nvSpPr>
          <p:cNvPr id="23" name="Text 21">
            <a:extLst xmlns:a="http://schemas.openxmlformats.org/drawingml/2006/main">
              <a:ext uri="{FF2B5EF4-FFF2-40B4-BE49-F238E27FC236}">
                <a16:creationId xmlns:a16="http://schemas.microsoft.com/office/drawing/2014/main" id="{7FD58875-EAB3-43D8-B48D-78F889DD5933}"/>
              </a:ext>
            </a:extLst>
          </p:cNvPr>
          <p:cNvSpPr>
            <a:spLocks xmlns:a="http://schemas.openxmlformats.org/drawingml/2006/main" noGrp="1"/>
          </p:cNvSpPr>
          <p:nvPr/>
        </p:nvSpPr>
        <p:spPr>
          <a:xfrm xmlns:a="http://schemas.openxmlformats.org/drawingml/2006/main">
            <a:off x="548640" y="4160520"/>
            <a:ext cx="5742432" cy="26517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700" b="1">
                <a:solidFill>
                  <a:srgbClr val="0B0B0D"/>
                </a:solidFill>
                <a:latin typeface="Inter"/>
                <a:ea typeface="Inter"/>
                <a:cs typeface="Inter"/>
              </a:rPr>
              <a:t>Search partners</a:t>
            </a:r>
            <a:endParaRPr sz="1700"/>
          </a:p>
        </p:txBody>
      </p:sp>
      <p:sp>
        <p:nvSpPr>
          <p:cNvPr id="24" name="Shape 22">
            <a:extLst xmlns:a="http://schemas.openxmlformats.org/drawingml/2006/main">
              <a:ext uri="{FF2B5EF4-FFF2-40B4-BE49-F238E27FC236}">
                <a16:creationId xmlns:a16="http://schemas.microsoft.com/office/drawing/2014/main" id="{C7D1E708-4910-46E6-83DA-D4326B260E23}"/>
              </a:ext>
            </a:extLst>
          </p:cNvPr>
          <p:cNvSpPr>
            <a:spLocks xmlns:a="http://schemas.openxmlformats.org/drawingml/2006/main" noGrp="1"/>
          </p:cNvSpPr>
          <p:nvPr/>
        </p:nvSpPr>
        <p:spPr>
          <a:xfrm xmlns:a="http://schemas.openxmlformats.org/drawingml/2006/main">
            <a:off x="548640" y="4590288"/>
            <a:ext cx="5212080" cy="210312"/>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5" name="Shape 23">
            <a:extLst xmlns:a="http://schemas.openxmlformats.org/drawingml/2006/main">
              <a:ext uri="{FF2B5EF4-FFF2-40B4-BE49-F238E27FC236}">
                <a16:creationId xmlns:a16="http://schemas.microsoft.com/office/drawing/2014/main" id="{347ED8FC-7FA5-416F-AEC0-E25BB0375DB2}"/>
              </a:ext>
            </a:extLst>
          </p:cNvPr>
          <p:cNvSpPr>
            <a:spLocks xmlns:a="http://schemas.openxmlformats.org/drawingml/2006/main" noGrp="1"/>
          </p:cNvSpPr>
          <p:nvPr/>
        </p:nvSpPr>
        <p:spPr>
          <a:xfrm xmlns:a="http://schemas.openxmlformats.org/drawingml/2006/main">
            <a:off x="548640" y="4590288"/>
            <a:ext cx="4873769" cy="210312"/>
          </a:xfrm>
          <a:prstGeom xmlns:a="http://schemas.openxmlformats.org/drawingml/2006/main" prst="rect">
            <a:avLst/>
          </a:prstGeom>
          <a:solidFill xmlns:a="http://schemas.openxmlformats.org/drawingml/2006/main">
            <a:srgbClr val="C9FF3D"/>
          </a:solidFill>
          <a:ln xmlns:a="http://schemas.openxmlformats.org/drawingml/2006/main" w="7620">
            <a:solidFill>
              <a:srgbClr val="C9FF3D"/>
            </a:solidFill>
            <a:prstDash val="solid"/>
          </a:ln>
        </p:spPr>
        <p:txBody>
          <a:bodyPr xmlns:a="http://schemas.openxmlformats.org/drawingml/2006/main"/>
          <a:lstStyle xmlns:a="http://schemas.openxmlformats.org/drawingml/2006/main"/>
          <a:p xmlns:a="http://schemas.openxmlformats.org/drawingml/2006/main">
            <a:endParaRPr/>
          </a:p>
        </p:txBody>
      </p:sp>
      <p:sp>
        <p:nvSpPr>
          <p:cNvPr id="26" name="Text 24">
            <a:extLst xmlns:a="http://schemas.openxmlformats.org/drawingml/2006/main">
              <a:ext uri="{FF2B5EF4-FFF2-40B4-BE49-F238E27FC236}">
                <a16:creationId xmlns:a16="http://schemas.microsoft.com/office/drawing/2014/main" id="{4E87E9DA-F326-4574-B0A3-7D4A3B2D0DC8}"/>
              </a:ext>
            </a:extLst>
          </p:cNvPr>
          <p:cNvSpPr>
            <a:spLocks xmlns:a="http://schemas.openxmlformats.org/drawingml/2006/main" noGrp="1"/>
          </p:cNvSpPr>
          <p:nvPr/>
        </p:nvSpPr>
        <p:spPr>
          <a:xfrm xmlns:a="http://schemas.openxmlformats.org/drawingml/2006/main">
            <a:off x="5925312" y="4507992"/>
            <a:ext cx="1472184"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0B0B0D"/>
                </a:solidFill>
                <a:latin typeface="Inter"/>
                <a:ea typeface="Inter"/>
                <a:cs typeface="Inter"/>
              </a:rPr>
              <a:t>£102.86</a:t>
            </a:r>
            <a:endParaRPr sz="2200"/>
          </a:p>
        </p:txBody>
      </p:sp>
      <p:sp>
        <p:nvSpPr>
          <p:cNvPr id="27" name="Text 25">
            <a:extLst xmlns:a="http://schemas.openxmlformats.org/drawingml/2006/main">
              <a:ext uri="{FF2B5EF4-FFF2-40B4-BE49-F238E27FC236}">
                <a16:creationId xmlns:a16="http://schemas.microsoft.com/office/drawing/2014/main" id="{91F680D3-E48D-40BA-9D48-0E712F81D9EC}"/>
              </a:ext>
            </a:extLst>
          </p:cNvPr>
          <p:cNvSpPr>
            <a:spLocks xmlns:a="http://schemas.openxmlformats.org/drawingml/2006/main" noGrp="1"/>
          </p:cNvSpPr>
          <p:nvPr/>
        </p:nvSpPr>
        <p:spPr>
          <a:xfrm xmlns:a="http://schemas.openxmlformats.org/drawingml/2006/main">
            <a:off x="548640" y="4937760"/>
            <a:ext cx="6144768" cy="2011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50504D"/>
                </a:solidFill>
                <a:latin typeface="Inter"/>
                <a:ea typeface="Inter"/>
                <a:cs typeface="Inter"/>
              </a:rPr>
              <a:t>£7,200 / 70 actions</a:t>
            </a:r>
            <a:endParaRPr sz="1100"/>
          </a:p>
        </p:txBody>
      </p:sp>
      <p:sp>
        <p:nvSpPr>
          <p:cNvPr id="28" name="Shape 26">
            <a:extLst xmlns:a="http://schemas.openxmlformats.org/drawingml/2006/main">
              <a:ext uri="{FF2B5EF4-FFF2-40B4-BE49-F238E27FC236}">
                <a16:creationId xmlns:a16="http://schemas.microsoft.com/office/drawing/2014/main" id="{15FFCE2D-2805-4E8D-A5A0-0429D1573D39}"/>
              </a:ext>
            </a:extLst>
          </p:cNvPr>
          <p:cNvSpPr>
            <a:spLocks xmlns:a="http://schemas.openxmlformats.org/drawingml/2006/main" noGrp="1"/>
          </p:cNvSpPr>
          <p:nvPr/>
        </p:nvSpPr>
        <p:spPr>
          <a:xfrm xmlns:a="http://schemas.openxmlformats.org/drawingml/2006/main">
            <a:off x="7799832" y="2441448"/>
            <a:ext cx="3822192" cy="3108960"/>
          </a:xfrm>
          <a:prstGeom xmlns:a="http://schemas.openxmlformats.org/drawingml/2006/main" prst="roundRect">
            <a:avLst>
              <a:gd name="adj" fmla="val 3824"/>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29" name="Text 27">
            <a:extLst xmlns:a="http://schemas.openxmlformats.org/drawingml/2006/main">
              <a:ext uri="{FF2B5EF4-FFF2-40B4-BE49-F238E27FC236}">
                <a16:creationId xmlns:a16="http://schemas.microsoft.com/office/drawing/2014/main" id="{7CD1ACF3-ED66-4768-8861-A5751CD89892}"/>
              </a:ext>
            </a:extLst>
          </p:cNvPr>
          <p:cNvSpPr>
            <a:spLocks xmlns:a="http://schemas.openxmlformats.org/drawingml/2006/main" noGrp="1"/>
          </p:cNvSpPr>
          <p:nvPr/>
        </p:nvSpPr>
        <p:spPr>
          <a:xfrm xmlns:a="http://schemas.openxmlformats.org/drawingml/2006/main">
            <a:off x="8019288" y="2715768"/>
            <a:ext cx="3410712"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LOCATION OPTIONS</a:t>
            </a:r>
            <a:endParaRPr sz="920"/>
          </a:p>
        </p:txBody>
      </p:sp>
      <p:sp>
        <p:nvSpPr>
          <p:cNvPr id="30" name="Text 28">
            <a:extLst xmlns:a="http://schemas.openxmlformats.org/drawingml/2006/main">
              <a:ext uri="{FF2B5EF4-FFF2-40B4-BE49-F238E27FC236}">
                <a16:creationId xmlns:a16="http://schemas.microsoft.com/office/drawing/2014/main" id="{DD2DE3FE-6C8A-4B6B-A60B-5D5EC43D7352}"/>
              </a:ext>
            </a:extLst>
          </p:cNvPr>
          <p:cNvSpPr>
            <a:spLocks xmlns:a="http://schemas.openxmlformats.org/drawingml/2006/main" noGrp="1"/>
          </p:cNvSpPr>
          <p:nvPr/>
        </p:nvSpPr>
        <p:spPr>
          <a:xfrm xmlns:a="http://schemas.openxmlformats.org/drawingml/2006/main">
            <a:off x="8019288" y="3172968"/>
            <a:ext cx="3410712"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900" b="1">
                <a:solidFill>
                  <a:srgbClr val="0B0B0D"/>
                </a:solidFill>
                <a:latin typeface="Inter"/>
                <a:ea typeface="Inter"/>
                <a:cs typeface="Inter"/>
              </a:rPr>
              <a:t>2 campaigns</a:t>
            </a:r>
            <a:endParaRPr sz="2900"/>
          </a:p>
        </p:txBody>
      </p:sp>
      <p:sp>
        <p:nvSpPr>
          <p:cNvPr id="31" name="Text 29">
            <a:extLst xmlns:a="http://schemas.openxmlformats.org/drawingml/2006/main">
              <a:ext uri="{FF2B5EF4-FFF2-40B4-BE49-F238E27FC236}">
                <a16:creationId xmlns:a16="http://schemas.microsoft.com/office/drawing/2014/main" id="{07802F71-9F8B-4EA4-9A2C-9A4D10C67AC6}"/>
              </a:ext>
            </a:extLst>
          </p:cNvPr>
          <p:cNvSpPr>
            <a:spLocks xmlns:a="http://schemas.openxmlformats.org/drawingml/2006/main" noGrp="1"/>
          </p:cNvSpPr>
          <p:nvPr/>
        </p:nvSpPr>
        <p:spPr>
          <a:xfrm xmlns:a="http://schemas.openxmlformats.org/drawingml/2006/main">
            <a:off x="8019288" y="3895344"/>
            <a:ext cx="3392424" cy="5486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600" b="1">
                <a:solidFill>
                  <a:srgbClr val="0B0B0D"/>
                </a:solidFill>
                <a:latin typeface="Inter"/>
                <a:ea typeface="Inter"/>
                <a:cs typeface="Inter"/>
              </a:rPr>
              <a:t>Repair and General use Presence or Interest.</a:t>
            </a:r>
            <a:endParaRPr sz="1600"/>
          </a:p>
        </p:txBody>
      </p:sp>
      <p:sp>
        <p:nvSpPr>
          <p:cNvPr id="32" name="Text 30">
            <a:extLst xmlns:a="http://schemas.openxmlformats.org/drawingml/2006/main">
              <a:ext uri="{FF2B5EF4-FFF2-40B4-BE49-F238E27FC236}">
                <a16:creationId xmlns:a16="http://schemas.microsoft.com/office/drawing/2014/main" id="{C5A9F706-E4E3-468B-873B-45AE50D7676B}"/>
              </a:ext>
            </a:extLst>
          </p:cNvPr>
          <p:cNvSpPr>
            <a:spLocks xmlns:a="http://schemas.openxmlformats.org/drawingml/2006/main" noGrp="1"/>
          </p:cNvSpPr>
          <p:nvPr/>
        </p:nvSpPr>
        <p:spPr>
          <a:xfrm xmlns:a="http://schemas.openxmlformats.org/drawingml/2006/main">
            <a:off x="8019288" y="4590288"/>
            <a:ext cx="3374136" cy="676656"/>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40">
                <a:solidFill>
                  <a:srgbClr val="50504D"/>
                </a:solidFill>
                <a:latin typeface="Inter"/>
                <a:ea typeface="Inter"/>
                <a:cs typeface="Inter"/>
              </a:rPr>
              <a:t>Review whether that setting fits the local-service intent shown in the ads. Do not infer customer addresses.</a:t>
            </a:r>
            <a:endParaRPr sz="1240"/>
          </a:p>
        </p:txBody>
      </p:sp>
      <p:sp>
        <p:nvSpPr>
          <p:cNvPr id="33" name="Shape 31">
            <a:extLst xmlns:a="http://schemas.openxmlformats.org/drawingml/2006/main">
              <a:ext uri="{FF2B5EF4-FFF2-40B4-BE49-F238E27FC236}">
                <a16:creationId xmlns:a16="http://schemas.microsoft.com/office/drawing/2014/main" id="{B234F19B-1DF4-4574-8590-B7A028ACCF64}"/>
              </a:ext>
            </a:extLst>
          </p:cNvPr>
          <p:cNvSpPr>
            <a:spLocks xmlns:a="http://schemas.openxmlformats.org/drawingml/2006/main" noGrp="1"/>
          </p:cNvSpPr>
          <p:nvPr/>
        </p:nvSpPr>
        <p:spPr>
          <a:xfrm xmlns:a="http://schemas.openxmlformats.org/drawingml/2006/main">
            <a:off x="548640" y="5852160"/>
            <a:ext cx="11094720" cy="35661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34" name="Text 32">
            <a:extLst xmlns:a="http://schemas.openxmlformats.org/drawingml/2006/main">
              <a:ext uri="{FF2B5EF4-FFF2-40B4-BE49-F238E27FC236}">
                <a16:creationId xmlns:a16="http://schemas.microsoft.com/office/drawing/2014/main" id="{326934ED-AE6C-4040-990E-A6CFA18B9E22}"/>
              </a:ext>
            </a:extLst>
          </p:cNvPr>
          <p:cNvSpPr>
            <a:spLocks xmlns:a="http://schemas.openxmlformats.org/drawingml/2006/main" noGrp="1"/>
          </p:cNvSpPr>
          <p:nvPr/>
        </p:nvSpPr>
        <p:spPr>
          <a:xfrm xmlns:a="http://schemas.openxmlformats.org/drawingml/2006/main">
            <a:off x="676656" y="5893308"/>
            <a:ext cx="1083868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10">
                <a:solidFill>
                  <a:srgbClr val="50504D"/>
                </a:solidFill>
                <a:latin typeface="Inter"/>
                <a:ea typeface="Inter"/>
                <a:cs typeface="Inter"/>
              </a:rPr>
              <a:t>The £7,200 partner spend is not proven waste and can overlap with the £9,600 query ledger. It is not added to the opportunity.</a:t>
            </a:r>
            <a:endParaRPr sz="1010"/>
          </a:p>
        </p:txBody>
      </p:sp>
      <p:pic>
        <p:nvPicPr>
          <p:cNvPr id="62" name=""/>
          <p:cNvPicPr>
            <a:picLocks xmlns:a="http://schemas.openxmlformats.org/drawingml/2006/main" noChangeAspect="1"/>
          </p:cNvPicPr>
          <p:nvPr/>
        </p:nvPicPr>
        <p:blipFill>
          <a:blip xmlns:r="http://schemas.openxmlformats.org/officeDocument/2006/relationships" xmlns:a="http://schemas.openxmlformats.org/drawingml/2006/main" r:embed="Re50c7bea3b324e83">
            <a:extLst>
              <a:ext uri="{96DAC541-7B7A-43D3-8B79-37D633B846F1}">
                <asvg:svgBlip xmlns:asvg="http://schemas.microsoft.com/office/drawing/2016/SVG/main" r:embed="Rd539e0be2464435b"/>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36" name="Zbang">
            <a:extLst xmlns:a="http://schemas.openxmlformats.org/drawingml/2006/main">
              <a:ext uri="{FF2B5EF4-FFF2-40B4-BE49-F238E27FC236}">
                <a16:creationId xmlns:a16="http://schemas.microsoft.com/office/drawing/2014/main" id="{E089AC95-C206-445B-AA6E-AFEBBBA5BE4E}"/>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7" name="07 / TARGETING - NETWORK &amp; LOCATION EVIDENCE">
            <a:extLst xmlns:a="http://schemas.openxmlformats.org/drawingml/2006/main">
              <a:ext uri="{FF2B5EF4-FFF2-40B4-BE49-F238E27FC236}">
                <a16:creationId xmlns:a16="http://schemas.microsoft.com/office/drawing/2014/main" id="{62085D10-775A-4CD8-8F5B-193AEF2F3C72}"/>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07 / TARGETING - NETWORK &amp; LOCATION EVIDENCE</a:t>
            </a:r>
          </a:p>
        </p:txBody>
      </p:sp>
      <p:sp>
        <p:nvSpPr>
          <p:cNvPr id="38" name="">
            <a:extLst xmlns:a="http://schemas.openxmlformats.org/drawingml/2006/main">
              <a:ext uri="{FF2B5EF4-FFF2-40B4-BE49-F238E27FC236}">
                <a16:creationId xmlns:a16="http://schemas.microsoft.com/office/drawing/2014/main" id="{51D36102-8240-4EDE-890E-C74D68FAC3CC}"/>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39" name="">
            <a:extLst xmlns:a="http://schemas.openxmlformats.org/drawingml/2006/main">
              <a:ext uri="{FF2B5EF4-FFF2-40B4-BE49-F238E27FC236}">
                <a16:creationId xmlns:a16="http://schemas.microsoft.com/office/drawing/2014/main" id="{9530A8A1-BB4A-48EF-A780-46820414B1D4}"/>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40" name="EXAMPLE BOILER CO. · FICTIONAL DATA · 1 MAY–31 JUL 2026">
            <a:extLst xmlns:a="http://schemas.openxmlformats.org/drawingml/2006/main">
              <a:ext uri="{FF2B5EF4-FFF2-40B4-BE49-F238E27FC236}">
                <a16:creationId xmlns:a16="http://schemas.microsoft.com/office/drawing/2014/main" id="{10610919-B122-4899-AE74-3C08FA9C4DCD}"/>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41" name="21">
            <a:extLst xmlns:a="http://schemas.openxmlformats.org/drawingml/2006/main">
              <a:ext uri="{FF2B5EF4-FFF2-40B4-BE49-F238E27FC236}">
                <a16:creationId xmlns:a16="http://schemas.microsoft.com/office/drawing/2014/main" id="{8B3968A9-B827-4ADE-A549-9CCD944B5D8E}"/>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21</a:t>
            </a:r>
          </a:p>
        </p:txBody>
      </p:sp>
    </p:spTree>
    <p:extLst>
      <p:ext uri="{BB962C8B-B14F-4D97-AF65-F5344CB8AC3E}">
        <p14:creationId xmlns:p14="http://schemas.microsoft.com/office/powerpoint/2010/main" val="388864528"/>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2264639ed4df46dc">
            <a:extLst>
              <a:ext uri="{96DAC541-7B7A-43D3-8B79-37D633B846F1}">
                <asvg:svgBlip xmlns:asvg="http://schemas.microsoft.com/office/drawing/2016/SVG/main" r:embed="Rdf30547c710a4460"/>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D41654DA-7427-4A37-98E0-638F8DE9B5DF}"/>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AREA 08 / 08 - DELIVERY &amp; COMPETITIVE VISIBILITY">
            <a:extLst xmlns:a="http://schemas.openxmlformats.org/drawingml/2006/main">
              <a:ext uri="{FF2B5EF4-FFF2-40B4-BE49-F238E27FC236}">
                <a16:creationId xmlns:a16="http://schemas.microsoft.com/office/drawing/2014/main" id="{B6741A36-D412-4876-9B9C-9B792E15A8D9}"/>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AREA 08 / 08 - DELIVERY &amp; COMPETITIVE VISIBILITY</a:t>
            </a:r>
          </a:p>
        </p:txBody>
      </p:sp>
      <p:sp>
        <p:nvSpPr>
          <p:cNvPr id="4" name="">
            <a:extLst xmlns:a="http://schemas.openxmlformats.org/drawingml/2006/main">
              <a:ext uri="{FF2B5EF4-FFF2-40B4-BE49-F238E27FC236}">
                <a16:creationId xmlns:a16="http://schemas.microsoft.com/office/drawing/2014/main" id="{3B4F3A5F-1FB6-4E71-8585-AD7EA3B85091}"/>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F772119D-2577-41F8-A29E-033E262D3031}"/>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804487C9-735D-4F2B-AB45-C20C491CA94B}"/>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22">
            <a:extLst xmlns:a="http://schemas.openxmlformats.org/drawingml/2006/main">
              <a:ext uri="{FF2B5EF4-FFF2-40B4-BE49-F238E27FC236}">
                <a16:creationId xmlns:a16="http://schemas.microsoft.com/office/drawing/2014/main" id="{2732E318-9F90-401D-BE46-65A235839B5D}"/>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22</a:t>
            </a:r>
          </a:p>
        </p:txBody>
      </p:sp>
      <p:sp>
        <p:nvSpPr>
          <p:cNvPr id="8" name="Delivery &amp; competitive visibility">
            <a:extLst xmlns:a="http://schemas.openxmlformats.org/drawingml/2006/main">
              <a:ext uri="{FF2B5EF4-FFF2-40B4-BE49-F238E27FC236}">
                <a16:creationId xmlns:a16="http://schemas.microsoft.com/office/drawing/2014/main" id="{E691AE17-7783-4497-88D0-51B63EF59D45}"/>
              </a:ext>
            </a:extLst>
          </p:cNvPr>
          <p:cNvSpPr>
            <a:spLocks xmlns:a="http://schemas.openxmlformats.org/drawingml/2006/main" noGrp="1"/>
          </p:cNvSpPr>
          <p:nvPr/>
        </p:nvSpPr>
        <p:spPr>
          <a:xfrm xmlns:a="http://schemas.openxmlformats.org/drawingml/2006/main">
            <a:off x="552450" y="1104900"/>
            <a:ext cx="110871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000" b="1">
                <a:solidFill>
                  <a:srgbClr val="0B0B0D"/>
                </a:solidFill>
                <a:latin typeface="Inter"/>
                <a:ea typeface="Inter"/>
                <a:cs typeface="Inter"/>
              </a:defRPr>
            </a:pPr>
            <a:r>
              <a:rPr sz="3000" b="1">
                <a:solidFill>
                  <a:srgbClr val="0B0B0D"/>
                </a:solidFill>
                <a:latin typeface="Inter"/>
                <a:ea typeface="Inter"/>
                <a:cs typeface="Inter"/>
              </a:rPr>
              <a:t>Delivery &amp; competitive visibility</a:t>
            </a:r>
          </a:p>
        </p:txBody>
      </p:sp>
      <p:sp>
        <p:nvSpPr>
          <p:cNvPr id="9" name="Find whether rank or budget is limiting reach.">
            <a:extLst xmlns:a="http://schemas.openxmlformats.org/drawingml/2006/main">
              <a:ext uri="{FF2B5EF4-FFF2-40B4-BE49-F238E27FC236}">
                <a16:creationId xmlns:a16="http://schemas.microsoft.com/office/drawing/2014/main" id="{266C4D4C-90A4-44CA-8F8D-7C03EB2C14C3}"/>
              </a:ext>
            </a:extLst>
          </p:cNvPr>
          <p:cNvSpPr>
            <a:spLocks xmlns:a="http://schemas.openxmlformats.org/drawingml/2006/main" noGrp="1"/>
          </p:cNvSpPr>
          <p:nvPr/>
        </p:nvSpPr>
        <p:spPr>
          <a:xfrm xmlns:a="http://schemas.openxmlformats.org/drawingml/2006/main">
            <a:off x="552450" y="1943100"/>
            <a:ext cx="110871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50504D"/>
                </a:solidFill>
                <a:latin typeface="Inter"/>
                <a:ea typeface="Inter"/>
                <a:cs typeface="Inter"/>
              </a:defRPr>
            </a:pPr>
            <a:r>
              <a:rPr sz="1875" b="0">
                <a:solidFill>
                  <a:srgbClr val="50504D"/>
                </a:solidFill>
                <a:latin typeface="Inter"/>
                <a:ea typeface="Inter"/>
                <a:cs typeface="Inter"/>
              </a:rPr>
              <a:t>Find whether rank or budget is limiting reach.</a:t>
            </a:r>
          </a:p>
        </p:txBody>
      </p:sp>
      <p:sp>
        <p:nvSpPr>
          <p:cNvPr id="10" name="08.1">
            <a:extLst xmlns:a="http://schemas.openxmlformats.org/drawingml/2006/main">
              <a:ext uri="{FF2B5EF4-FFF2-40B4-BE49-F238E27FC236}">
                <a16:creationId xmlns:a16="http://schemas.microsoft.com/office/drawing/2014/main" id="{B124C3BB-3C31-434B-A7C3-A89732F7ECCC}"/>
              </a:ext>
            </a:extLst>
          </p:cNvPr>
          <p:cNvSpPr>
            <a:spLocks xmlns:a="http://schemas.openxmlformats.org/drawingml/2006/main" noGrp="1"/>
          </p:cNvSpPr>
          <p:nvPr/>
        </p:nvSpPr>
        <p:spPr>
          <a:xfrm xmlns:a="http://schemas.openxmlformats.org/drawingml/2006/main">
            <a:off x="552450" y="26479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08.1</a:t>
            </a:r>
          </a:p>
        </p:txBody>
      </p:sp>
      <p:sp>
        <p:nvSpPr>
          <p:cNvPr id="11" name="Search impression share">
            <a:extLst xmlns:a="http://schemas.openxmlformats.org/drawingml/2006/main">
              <a:ext uri="{FF2B5EF4-FFF2-40B4-BE49-F238E27FC236}">
                <a16:creationId xmlns:a16="http://schemas.microsoft.com/office/drawing/2014/main" id="{ED96CAE3-D8E0-44AD-A6E6-52BF86F8516D}"/>
              </a:ext>
            </a:extLst>
          </p:cNvPr>
          <p:cNvSpPr>
            <a:spLocks xmlns:a="http://schemas.openxmlformats.org/drawingml/2006/main" noGrp="1"/>
          </p:cNvSpPr>
          <p:nvPr/>
        </p:nvSpPr>
        <p:spPr>
          <a:xfrm xmlns:a="http://schemas.openxmlformats.org/drawingml/2006/main">
            <a:off x="1323975" y="26479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Search impression share</a:t>
            </a:r>
          </a:p>
        </p:txBody>
      </p:sp>
      <p:sp>
        <p:nvSpPr>
          <p:cNvPr id="12" name="Read eligible reach by campaign and intent.">
            <a:extLst xmlns:a="http://schemas.openxmlformats.org/drawingml/2006/main">
              <a:ext uri="{FF2B5EF4-FFF2-40B4-BE49-F238E27FC236}">
                <a16:creationId xmlns:a16="http://schemas.microsoft.com/office/drawing/2014/main" id="{474E740B-67F7-463F-A02A-E3F849193540}"/>
              </a:ext>
            </a:extLst>
          </p:cNvPr>
          <p:cNvSpPr>
            <a:spLocks xmlns:a="http://schemas.openxmlformats.org/drawingml/2006/main" noGrp="1"/>
          </p:cNvSpPr>
          <p:nvPr/>
        </p:nvSpPr>
        <p:spPr>
          <a:xfrm xmlns:a="http://schemas.openxmlformats.org/drawingml/2006/main">
            <a:off x="1323975" y="29718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Read eligible reach by campaign and intent.</a:t>
            </a:r>
          </a:p>
        </p:txBody>
      </p:sp>
      <p:sp>
        <p:nvSpPr>
          <p:cNvPr id="13" name="08.2">
            <a:extLst xmlns:a="http://schemas.openxmlformats.org/drawingml/2006/main">
              <a:ext uri="{FF2B5EF4-FFF2-40B4-BE49-F238E27FC236}">
                <a16:creationId xmlns:a16="http://schemas.microsoft.com/office/drawing/2014/main" id="{C7642820-E415-487F-96DD-124EF8E9D3BF}"/>
              </a:ext>
            </a:extLst>
          </p:cNvPr>
          <p:cNvSpPr>
            <a:spLocks xmlns:a="http://schemas.openxmlformats.org/drawingml/2006/main" noGrp="1"/>
          </p:cNvSpPr>
          <p:nvPr/>
        </p:nvSpPr>
        <p:spPr>
          <a:xfrm xmlns:a="http://schemas.openxmlformats.org/drawingml/2006/main">
            <a:off x="552450" y="34480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08.2</a:t>
            </a:r>
          </a:p>
        </p:txBody>
      </p:sp>
      <p:sp>
        <p:nvSpPr>
          <p:cNvPr id="14" name="Lost share: rank">
            <a:extLst xmlns:a="http://schemas.openxmlformats.org/drawingml/2006/main">
              <a:ext uri="{FF2B5EF4-FFF2-40B4-BE49-F238E27FC236}">
                <a16:creationId xmlns:a16="http://schemas.microsoft.com/office/drawing/2014/main" id="{CFADF1B8-294B-4FB0-A4C7-B888758B6838}"/>
              </a:ext>
            </a:extLst>
          </p:cNvPr>
          <p:cNvSpPr>
            <a:spLocks xmlns:a="http://schemas.openxmlformats.org/drawingml/2006/main" noGrp="1"/>
          </p:cNvSpPr>
          <p:nvPr/>
        </p:nvSpPr>
        <p:spPr>
          <a:xfrm xmlns:a="http://schemas.openxmlformats.org/drawingml/2006/main">
            <a:off x="1323975" y="34480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Lost share: rank</a:t>
            </a:r>
          </a:p>
        </p:txBody>
      </p:sp>
      <p:sp>
        <p:nvSpPr>
          <p:cNvPr id="15" name="Separate relevance and bid pressure from budget limits.">
            <a:extLst xmlns:a="http://schemas.openxmlformats.org/drawingml/2006/main">
              <a:ext uri="{FF2B5EF4-FFF2-40B4-BE49-F238E27FC236}">
                <a16:creationId xmlns:a16="http://schemas.microsoft.com/office/drawing/2014/main" id="{720CF8DB-6B4A-4B55-B516-220D1D217837}"/>
              </a:ext>
            </a:extLst>
          </p:cNvPr>
          <p:cNvSpPr>
            <a:spLocks xmlns:a="http://schemas.openxmlformats.org/drawingml/2006/main" noGrp="1"/>
          </p:cNvSpPr>
          <p:nvPr/>
        </p:nvSpPr>
        <p:spPr>
          <a:xfrm xmlns:a="http://schemas.openxmlformats.org/drawingml/2006/main">
            <a:off x="1323975" y="37719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Separate relevance and bid pressure from budget limits.</a:t>
            </a:r>
          </a:p>
        </p:txBody>
      </p:sp>
      <p:sp>
        <p:nvSpPr>
          <p:cNvPr id="16" name="08.3">
            <a:extLst xmlns:a="http://schemas.openxmlformats.org/drawingml/2006/main">
              <a:ext uri="{FF2B5EF4-FFF2-40B4-BE49-F238E27FC236}">
                <a16:creationId xmlns:a16="http://schemas.microsoft.com/office/drawing/2014/main" id="{412A3258-C229-416F-B8F2-B58C69434DAF}"/>
              </a:ext>
            </a:extLst>
          </p:cNvPr>
          <p:cNvSpPr>
            <a:spLocks xmlns:a="http://schemas.openxmlformats.org/drawingml/2006/main" noGrp="1"/>
          </p:cNvSpPr>
          <p:nvPr/>
        </p:nvSpPr>
        <p:spPr>
          <a:xfrm xmlns:a="http://schemas.openxmlformats.org/drawingml/2006/main">
            <a:off x="552450" y="42481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08.3</a:t>
            </a:r>
          </a:p>
        </p:txBody>
      </p:sp>
      <p:sp>
        <p:nvSpPr>
          <p:cNvPr id="17" name="Lost share: budget">
            <a:extLst xmlns:a="http://schemas.openxmlformats.org/drawingml/2006/main">
              <a:ext uri="{FF2B5EF4-FFF2-40B4-BE49-F238E27FC236}">
                <a16:creationId xmlns:a16="http://schemas.microsoft.com/office/drawing/2014/main" id="{5CDEC4B5-30DE-4348-818F-07547C38579E}"/>
              </a:ext>
            </a:extLst>
          </p:cNvPr>
          <p:cNvSpPr>
            <a:spLocks xmlns:a="http://schemas.openxmlformats.org/drawingml/2006/main" noGrp="1"/>
          </p:cNvSpPr>
          <p:nvPr/>
        </p:nvSpPr>
        <p:spPr>
          <a:xfrm xmlns:a="http://schemas.openxmlformats.org/drawingml/2006/main">
            <a:off x="1323975" y="42481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Lost share: budget</a:t>
            </a:r>
          </a:p>
        </p:txBody>
      </p:sp>
      <p:sp>
        <p:nvSpPr>
          <p:cNvPr id="18" name="Identify genuine capacity constraints.">
            <a:extLst xmlns:a="http://schemas.openxmlformats.org/drawingml/2006/main">
              <a:ext uri="{FF2B5EF4-FFF2-40B4-BE49-F238E27FC236}">
                <a16:creationId xmlns:a16="http://schemas.microsoft.com/office/drawing/2014/main" id="{D0AF3495-15A8-462A-82ED-F9AD63D917C1}"/>
              </a:ext>
            </a:extLst>
          </p:cNvPr>
          <p:cNvSpPr>
            <a:spLocks xmlns:a="http://schemas.openxmlformats.org/drawingml/2006/main" noGrp="1"/>
          </p:cNvSpPr>
          <p:nvPr/>
        </p:nvSpPr>
        <p:spPr>
          <a:xfrm xmlns:a="http://schemas.openxmlformats.org/drawingml/2006/main">
            <a:off x="1323975" y="45720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Identify genuine capacity constraints.</a:t>
            </a:r>
          </a:p>
        </p:txBody>
      </p:sp>
      <p:sp>
        <p:nvSpPr>
          <p:cNvPr id="19" name="08.4">
            <a:extLst xmlns:a="http://schemas.openxmlformats.org/drawingml/2006/main">
              <a:ext uri="{FF2B5EF4-FFF2-40B4-BE49-F238E27FC236}">
                <a16:creationId xmlns:a16="http://schemas.microsoft.com/office/drawing/2014/main" id="{625AFE6A-9114-42BE-A74F-BFDD35154EB8}"/>
              </a:ext>
            </a:extLst>
          </p:cNvPr>
          <p:cNvSpPr>
            <a:spLocks xmlns:a="http://schemas.openxmlformats.org/drawingml/2006/main" noGrp="1"/>
          </p:cNvSpPr>
          <p:nvPr/>
        </p:nvSpPr>
        <p:spPr>
          <a:xfrm xmlns:a="http://schemas.openxmlformats.org/drawingml/2006/main">
            <a:off x="552450" y="5048250"/>
            <a:ext cx="704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08.4</a:t>
            </a:r>
          </a:p>
        </p:txBody>
      </p:sp>
      <p:sp>
        <p:nvSpPr>
          <p:cNvPr id="20" name="Auction context">
            <a:extLst xmlns:a="http://schemas.openxmlformats.org/drawingml/2006/main">
              <a:ext uri="{FF2B5EF4-FFF2-40B4-BE49-F238E27FC236}">
                <a16:creationId xmlns:a16="http://schemas.microsoft.com/office/drawing/2014/main" id="{A2DDE0A2-C2DB-468E-BA97-38B49656DD7A}"/>
              </a:ext>
            </a:extLst>
          </p:cNvPr>
          <p:cNvSpPr>
            <a:spLocks xmlns:a="http://schemas.openxmlformats.org/drawingml/2006/main" noGrp="1"/>
          </p:cNvSpPr>
          <p:nvPr/>
        </p:nvSpPr>
        <p:spPr>
          <a:xfrm xmlns:a="http://schemas.openxmlformats.org/drawingml/2006/main">
            <a:off x="1323975" y="5048250"/>
            <a:ext cx="561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0B0B0D"/>
                </a:solidFill>
                <a:latin typeface="Inter"/>
                <a:ea typeface="Inter"/>
                <a:cs typeface="Inter"/>
              </a:defRPr>
            </a:pPr>
            <a:r>
              <a:rPr sz="1650" b="1">
                <a:solidFill>
                  <a:srgbClr val="0B0B0D"/>
                </a:solidFill>
                <a:latin typeface="Inter"/>
                <a:ea typeface="Inter"/>
                <a:cs typeface="Inter"/>
              </a:rPr>
              <a:t>Auction context</a:t>
            </a:r>
          </a:p>
        </p:txBody>
      </p:sp>
      <p:sp>
        <p:nvSpPr>
          <p:cNvPr id="21" name="Use competitive visibility as context, not certainty.">
            <a:extLst xmlns:a="http://schemas.openxmlformats.org/drawingml/2006/main">
              <a:ext uri="{FF2B5EF4-FFF2-40B4-BE49-F238E27FC236}">
                <a16:creationId xmlns:a16="http://schemas.microsoft.com/office/drawing/2014/main" id="{A9AEA1C2-45DE-4B81-AD7E-CFAA669D5899}"/>
              </a:ext>
            </a:extLst>
          </p:cNvPr>
          <p:cNvSpPr>
            <a:spLocks xmlns:a="http://schemas.openxmlformats.org/drawingml/2006/main" noGrp="1"/>
          </p:cNvSpPr>
          <p:nvPr/>
        </p:nvSpPr>
        <p:spPr>
          <a:xfrm xmlns:a="http://schemas.openxmlformats.org/drawingml/2006/main">
            <a:off x="1323975" y="5372100"/>
            <a:ext cx="5619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0504D"/>
                </a:solidFill>
                <a:latin typeface="Inter"/>
                <a:ea typeface="Inter"/>
                <a:cs typeface="Inter"/>
              </a:defRPr>
            </a:pPr>
            <a:r>
              <a:rPr sz="1425" b="0">
                <a:solidFill>
                  <a:srgbClr val="50504D"/>
                </a:solidFill>
                <a:latin typeface="Inter"/>
                <a:ea typeface="Inter"/>
                <a:cs typeface="Inter"/>
              </a:rPr>
              <a:t>Use competitive visibility as context, not certainty.</a:t>
            </a:r>
          </a:p>
        </p:txBody>
      </p:sp>
      <p:sp>
        <p:nvSpPr>
          <p:cNvPr id="22" name="REVIEW">
            <a:extLst xmlns:a="http://schemas.openxmlformats.org/drawingml/2006/main">
              <a:ext uri="{FF2B5EF4-FFF2-40B4-BE49-F238E27FC236}">
                <a16:creationId xmlns:a16="http://schemas.microsoft.com/office/drawing/2014/main" id="{06622F77-E533-4751-A3A1-11AF23DA489E}"/>
              </a:ext>
            </a:extLst>
          </p:cNvPr>
          <p:cNvSpPr>
            <a:spLocks xmlns:a="http://schemas.openxmlformats.org/drawingml/2006/main" noGrp="1"/>
          </p:cNvSpPr>
          <p:nvPr/>
        </p:nvSpPr>
        <p:spPr>
          <a:xfrm xmlns:a="http://schemas.openxmlformats.org/drawingml/2006/main">
            <a:off x="7591425" y="2647950"/>
            <a:ext cx="4048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1">
                <a:solidFill>
                  <a:srgbClr val="1736BD"/>
                </a:solidFill>
                <a:latin typeface="Inter"/>
                <a:ea typeface="Inter"/>
                <a:cs typeface="Inter"/>
              </a:defRPr>
            </a:pPr>
            <a:r>
              <a:rPr sz="1200" b="1">
                <a:solidFill>
                  <a:srgbClr val="1736BD"/>
                </a:solidFill>
                <a:latin typeface="Inter"/>
                <a:ea typeface="Inter"/>
                <a:cs typeface="Inter"/>
              </a:rPr>
              <a:t>REVIEW</a:t>
            </a:r>
          </a:p>
        </p:txBody>
      </p:sp>
      <p:sp>
        <p:nvSpPr>
          <p:cNvPr id="23" name="27% / 34%">
            <a:extLst xmlns:a="http://schemas.openxmlformats.org/drawingml/2006/main">
              <a:ext uri="{FF2B5EF4-FFF2-40B4-BE49-F238E27FC236}">
                <a16:creationId xmlns:a16="http://schemas.microsoft.com/office/drawing/2014/main" id="{2EF2104E-B111-4EEA-9D72-445FD21F240B}"/>
              </a:ext>
            </a:extLst>
          </p:cNvPr>
          <p:cNvSpPr>
            <a:spLocks xmlns:a="http://schemas.openxmlformats.org/drawingml/2006/main" noGrp="1"/>
          </p:cNvSpPr>
          <p:nvPr/>
        </p:nvSpPr>
        <p:spPr>
          <a:xfrm xmlns:a="http://schemas.openxmlformats.org/drawingml/2006/main">
            <a:off x="7591425" y="3086100"/>
            <a:ext cx="40481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750" b="1">
                <a:solidFill>
                  <a:srgbClr val="1736BD"/>
                </a:solidFill>
                <a:latin typeface="Inter"/>
                <a:ea typeface="Inter"/>
                <a:cs typeface="Inter"/>
              </a:defRPr>
            </a:pPr>
            <a:r>
              <a:rPr sz="3750" b="1">
                <a:solidFill>
                  <a:srgbClr val="1736BD"/>
                </a:solidFill>
                <a:latin typeface="Inter"/>
                <a:ea typeface="Inter"/>
                <a:cs typeface="Inter"/>
              </a:rPr>
              <a:t>27% / 34%</a:t>
            </a:r>
          </a:p>
        </p:txBody>
      </p:sp>
      <p:sp>
        <p:nvSpPr>
          <p:cNvPr id="24" name="Conflicting Boiler Repair rank-loss figures. Reconcile before act">
            <a:extLst xmlns:a="http://schemas.openxmlformats.org/drawingml/2006/main">
              <a:ext uri="{FF2B5EF4-FFF2-40B4-BE49-F238E27FC236}">
                <a16:creationId xmlns:a16="http://schemas.microsoft.com/office/drawing/2014/main" id="{2A5CD51B-F220-4DA9-BA81-3C4A1A9CA242}"/>
              </a:ext>
            </a:extLst>
          </p:cNvPr>
          <p:cNvSpPr>
            <a:spLocks xmlns:a="http://schemas.openxmlformats.org/drawingml/2006/main" noGrp="1"/>
          </p:cNvSpPr>
          <p:nvPr/>
        </p:nvSpPr>
        <p:spPr>
          <a:xfrm xmlns:a="http://schemas.openxmlformats.org/drawingml/2006/main">
            <a:off x="7591425" y="3924300"/>
            <a:ext cx="4048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0B0B0D"/>
                </a:solidFill>
                <a:latin typeface="Inter"/>
                <a:ea typeface="Inter"/>
                <a:cs typeface="Inter"/>
              </a:defRPr>
            </a:pPr>
            <a:r>
              <a:rPr sz="1725" b="1">
                <a:solidFill>
                  <a:srgbClr val="0B0B0D"/>
                </a:solidFill>
                <a:latin typeface="Inter"/>
                <a:ea typeface="Inter"/>
                <a:cs typeface="Inter"/>
              </a:rPr>
              <a:t>Conflicting Boiler Repair rank-loss figures. Reconcile before acting.</a:t>
            </a:r>
          </a:p>
        </p:txBody>
      </p:sp>
      <p:sp>
        <p:nvSpPr>
          <p:cNvPr id="25" name="RECOMMENDED ACTION">
            <a:extLst xmlns:a="http://schemas.openxmlformats.org/drawingml/2006/main">
              <a:ext uri="{FF2B5EF4-FFF2-40B4-BE49-F238E27FC236}">
                <a16:creationId xmlns:a16="http://schemas.microsoft.com/office/drawing/2014/main" id="{04A5EDB8-B41A-44AC-8120-76B575ACF23A}"/>
              </a:ext>
            </a:extLst>
          </p:cNvPr>
          <p:cNvSpPr>
            <a:spLocks xmlns:a="http://schemas.openxmlformats.org/drawingml/2006/main" noGrp="1"/>
          </p:cNvSpPr>
          <p:nvPr/>
        </p:nvSpPr>
        <p:spPr>
          <a:xfrm xmlns:a="http://schemas.openxmlformats.org/drawingml/2006/main">
            <a:off x="7591425" y="4905375"/>
            <a:ext cx="4048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050" b="1">
                <a:solidFill>
                  <a:srgbClr val="50504D"/>
                </a:solidFill>
                <a:latin typeface="Inter"/>
                <a:ea typeface="Inter"/>
                <a:cs typeface="Inter"/>
              </a:defRPr>
            </a:pPr>
            <a:r>
              <a:rPr sz="1050" b="1">
                <a:solidFill>
                  <a:srgbClr val="50504D"/>
                </a:solidFill>
                <a:latin typeface="Inter"/>
                <a:ea typeface="Inter"/>
                <a:cs typeface="Inter"/>
              </a:rPr>
              <a:t>RECOMMENDED ACTION</a:t>
            </a:r>
          </a:p>
        </p:txBody>
      </p:sp>
      <p:sp>
        <p:nvSpPr>
          <p:cNvPr id="26" name="Confirm the source rows, then review rank and budget constraints.">
            <a:extLst xmlns:a="http://schemas.openxmlformats.org/drawingml/2006/main">
              <a:ext uri="{FF2B5EF4-FFF2-40B4-BE49-F238E27FC236}">
                <a16:creationId xmlns:a16="http://schemas.microsoft.com/office/drawing/2014/main" id="{DAFF1EE5-E213-46CC-AD72-4F121F4C0363}"/>
              </a:ext>
            </a:extLst>
          </p:cNvPr>
          <p:cNvSpPr>
            <a:spLocks xmlns:a="http://schemas.openxmlformats.org/drawingml/2006/main" noGrp="1"/>
          </p:cNvSpPr>
          <p:nvPr/>
        </p:nvSpPr>
        <p:spPr>
          <a:xfrm xmlns:a="http://schemas.openxmlformats.org/drawingml/2006/main">
            <a:off x="7591425" y="5248275"/>
            <a:ext cx="404812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0B0B0D"/>
                </a:solidFill>
                <a:latin typeface="Inter"/>
                <a:ea typeface="Inter"/>
                <a:cs typeface="Inter"/>
              </a:defRPr>
            </a:pPr>
            <a:r>
              <a:rPr sz="1425" b="0">
                <a:solidFill>
                  <a:srgbClr val="0B0B0D"/>
                </a:solidFill>
                <a:latin typeface="Inter"/>
                <a:ea typeface="Inter"/>
                <a:cs typeface="Inter"/>
              </a:rPr>
              <a:t>Confirm the source rows, then review rank and budget constraints. Emergency Search is absent from the spend ledger.</a:t>
            </a:r>
          </a:p>
        </p:txBody>
      </p:sp>
      <p:sp>
        <p:nvSpPr>
          <p:cNvPr id="27" name="E08 · Grouped topics; six-check ledger not supplied.">
            <a:extLst xmlns:a="http://schemas.openxmlformats.org/drawingml/2006/main">
              <a:ext uri="{FF2B5EF4-FFF2-40B4-BE49-F238E27FC236}">
                <a16:creationId xmlns:a16="http://schemas.microsoft.com/office/drawing/2014/main" id="{72B2A829-0AC9-4EC8-961D-C2EA41553A46}"/>
              </a:ext>
            </a:extLst>
          </p:cNvPr>
          <p:cNvSpPr>
            <a:spLocks xmlns:a="http://schemas.openxmlformats.org/drawingml/2006/main" noGrp="1"/>
          </p:cNvSpPr>
          <p:nvPr/>
        </p:nvSpPr>
        <p:spPr>
          <a:xfrm xmlns:a="http://schemas.openxmlformats.org/drawingml/2006/main">
            <a:off x="552450" y="6076950"/>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0504D"/>
                </a:solidFill>
                <a:latin typeface="Inter"/>
                <a:ea typeface="Inter"/>
                <a:cs typeface="Inter"/>
              </a:defRPr>
            </a:pPr>
            <a:r>
              <a:rPr sz="975" b="0">
                <a:solidFill>
                  <a:srgbClr val="50504D"/>
                </a:solidFill>
                <a:latin typeface="Inter"/>
                <a:ea typeface="Inter"/>
                <a:cs typeface="Inter"/>
              </a:rPr>
              <a:t>E08 · Grouped topics; six-check ledger not supplied.</a:t>
            </a:r>
          </a:p>
        </p:txBody>
      </p:sp>
    </p:spTree>
    <p:extLst>
      <p:ext uri="{BB962C8B-B14F-4D97-AF65-F5344CB8AC3E}">
        <p14:creationId xmlns:p14="http://schemas.microsoft.com/office/powerpoint/2010/main" val="64400989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9fc43f5d4a3b4247">
            <a:extLst>
              <a:ext uri="{96DAC541-7B7A-43D3-8B79-37D633B846F1}">
                <asvg:svgBlip xmlns:asvg="http://schemas.microsoft.com/office/drawing/2016/SVG/main" r:embed="Rb3747008e9ca4f40"/>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8CF39932-6730-4DE8-B1D4-5A195796F557}"/>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08 / DELIVERY - IMPRESSION SHARE">
            <a:extLst xmlns:a="http://schemas.openxmlformats.org/drawingml/2006/main">
              <a:ext uri="{FF2B5EF4-FFF2-40B4-BE49-F238E27FC236}">
                <a16:creationId xmlns:a16="http://schemas.microsoft.com/office/drawing/2014/main" id="{0DFF051B-BFAC-433A-9DB5-953B46DA00E3}"/>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08 / DELIVERY - IMPRESSION SHARE</a:t>
            </a:r>
          </a:p>
        </p:txBody>
      </p:sp>
      <p:sp>
        <p:nvSpPr>
          <p:cNvPr id="4" name="">
            <a:extLst xmlns:a="http://schemas.openxmlformats.org/drawingml/2006/main">
              <a:ext uri="{FF2B5EF4-FFF2-40B4-BE49-F238E27FC236}">
                <a16:creationId xmlns:a16="http://schemas.microsoft.com/office/drawing/2014/main" id="{54D18EE3-003B-495A-A572-C8A3E4FA1182}"/>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CC4A777C-168E-41CF-BC3F-09290DB4CB65}"/>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D491A5EB-3DD5-485B-B159-DD4ABD015E23}"/>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23">
            <a:extLst xmlns:a="http://schemas.openxmlformats.org/drawingml/2006/main">
              <a:ext uri="{FF2B5EF4-FFF2-40B4-BE49-F238E27FC236}">
                <a16:creationId xmlns:a16="http://schemas.microsoft.com/office/drawing/2014/main" id="{DD8F76FE-9CB2-435F-8703-54D37FDE2DFF}"/>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23</a:t>
            </a:r>
          </a:p>
        </p:txBody>
      </p:sp>
      <p:sp>
        <p:nvSpPr>
          <p:cNvPr id="8" name="Delivery figures need reconciliation">
            <a:extLst xmlns:a="http://schemas.openxmlformats.org/drawingml/2006/main">
              <a:ext uri="{FF2B5EF4-FFF2-40B4-BE49-F238E27FC236}">
                <a16:creationId xmlns:a16="http://schemas.microsoft.com/office/drawing/2014/main" id="{42415D7A-B59E-4F3E-A7A3-B0351D7E4C91}"/>
              </a:ext>
            </a:extLst>
          </p:cNvPr>
          <p:cNvSpPr>
            <a:spLocks xmlns:a="http://schemas.openxmlformats.org/drawingml/2006/main" noGrp="1"/>
          </p:cNvSpPr>
          <p:nvPr/>
        </p:nvSpPr>
        <p:spPr>
          <a:xfrm xmlns:a="http://schemas.openxmlformats.org/drawingml/2006/main">
            <a:off x="552450" y="1133475"/>
            <a:ext cx="110871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300" b="1">
                <a:solidFill>
                  <a:srgbClr val="0B0B0D"/>
                </a:solidFill>
                <a:latin typeface="Inter"/>
                <a:ea typeface="Inter"/>
                <a:cs typeface="Inter"/>
              </a:defRPr>
            </a:pPr>
            <a:r>
              <a:rPr sz="3300" b="1">
                <a:solidFill>
                  <a:srgbClr val="0B0B0D"/>
                </a:solidFill>
                <a:latin typeface="Inter"/>
                <a:ea typeface="Inter"/>
                <a:cs typeface="Inter"/>
              </a:rPr>
              <a:t>Delivery figures need reconciliation</a:t>
            </a:r>
          </a:p>
        </p:txBody>
      </p:sp>
      <p:sp>
        <p:nvSpPr>
          <p:cNvPr id="9" name="Both source versions are retained. No campaign or spend has been ">
            <a:extLst xmlns:a="http://schemas.openxmlformats.org/drawingml/2006/main">
              <a:ext uri="{FF2B5EF4-FFF2-40B4-BE49-F238E27FC236}">
                <a16:creationId xmlns:a16="http://schemas.microsoft.com/office/drawing/2014/main" id="{49E3774A-9C17-49F2-B634-2D286D4020A1}"/>
              </a:ext>
            </a:extLst>
          </p:cNvPr>
          <p:cNvSpPr>
            <a:spLocks xmlns:a="http://schemas.openxmlformats.org/drawingml/2006/main" noGrp="1"/>
          </p:cNvSpPr>
          <p:nvPr/>
        </p:nvSpPr>
        <p:spPr>
          <a:xfrm xmlns:a="http://schemas.openxmlformats.org/drawingml/2006/main">
            <a:off x="552450" y="1838325"/>
            <a:ext cx="110871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0">
                <a:solidFill>
                  <a:srgbClr val="50504D"/>
                </a:solidFill>
                <a:latin typeface="Inter"/>
                <a:ea typeface="Inter"/>
                <a:cs typeface="Inter"/>
              </a:defRPr>
            </a:pPr>
            <a:r>
              <a:rPr sz="1725" b="0">
                <a:solidFill>
                  <a:srgbClr val="50504D"/>
                </a:solidFill>
                <a:latin typeface="Inter"/>
                <a:ea typeface="Inter"/>
                <a:cs typeface="Inter"/>
              </a:rPr>
              <a:t>Both source versions are retained. No campaign or spend has been added.</a:t>
            </a:r>
          </a:p>
        </p:txBody>
      </p:sp>
      <p:graphicFrame>
        <p:nvGraphicFramePr>
          <p:cNvPr id="21" name=""/>
          <p:cNvGraphicFramePr/>
          <p:nvPr/>
        </p:nvGraphicFramePr>
        <p:xfrm>
          <a:off xmlns:a="http://schemas.openxmlformats.org/drawingml/2006/main" x="552450" y="2457450"/>
          <a:ext xmlns:a="http://schemas.openxmlformats.org/drawingml/2006/main" cx="11087100" cy="2819400"/>
        </p:xfrm>
        <a:graphic xmlns:a="http://schemas.openxmlformats.org/drawingml/2006/main">
          <a:graphicData uri="http://schemas.openxmlformats.org/drawingml/2006/table">
            <a:tbl>
              <a:tblPr/>
              <a:tblGrid>
                <a:gridCol w="5381625"/>
                <a:gridCol w="1809750"/>
                <a:gridCol w="1952625"/>
                <a:gridCol w="1943100"/>
              </a:tblGrid>
              <a:tr h="469900">
                <a:tc>
                  <a:txBody>
                    <a:bodyPr>
                      <a:noAutofit/>
                    </a:bodyPr>
                    <a:lstStyle/>
                    <a:p>
                      <a:r>
                        <a:rPr sz="1125" b="1">
                          <a:solidFill>
                            <a:srgbClr val="50504D"/>
                          </a:solidFill>
                          <a:latin typeface="Inter"/>
                          <a:ea typeface="Inter"/>
                          <a:cs typeface="Inter"/>
                        </a:rPr>
                        <a:t>SOURCE / CAMPAIGN</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SEARCH IS</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RANK LOSS</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BUDGET LOSS</a:t>
                      </a:r>
                    </a:p>
                  </a:txBody>
                  <a:tcPr marL="91440" marR="91440" marT="45720" marB="45720">
                    <a:solidFill>
                      <a:srgbClr val="F3F0E8"/>
                    </a:solidFill>
                  </a:tcPr>
                </a:tc>
              </a:tr>
              <a:tr h="469900">
                <a:tc>
                  <a:txBody>
                    <a:bodyPr>
                      <a:noAutofit/>
                    </a:bodyPr>
                    <a:lstStyle/>
                    <a:p>
                      <a:r>
                        <a:rPr sz="1500" b="1">
                          <a:solidFill>
                            <a:srgbClr val="0B0B0D"/>
                          </a:solidFill>
                          <a:latin typeface="Inter"/>
                          <a:ea typeface="Inter"/>
                          <a:cs typeface="Inter"/>
                        </a:rPr>
                        <a:t>Slide 23 · Emergency Search*</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54%</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31%</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15%</a:t>
                      </a:r>
                    </a:p>
                  </a:txBody>
                  <a:tcPr marL="91440" marR="91440" marT="45720" marB="45720">
                    <a:solidFill>
                      <a:srgbClr val="FFFFFF"/>
                    </a:solidFill>
                  </a:tcPr>
                </a:tc>
              </a:tr>
              <a:tr h="469900">
                <a:tc>
                  <a:txBody>
                    <a:bodyPr>
                      <a:noAutofit/>
                    </a:bodyPr>
                    <a:lstStyle/>
                    <a:p>
                      <a:r>
                        <a:rPr sz="1500" b="1">
                          <a:solidFill>
                            <a:srgbClr val="0B0B0D"/>
                          </a:solidFill>
                          <a:latin typeface="Inter"/>
                          <a:ea typeface="Inter"/>
                          <a:cs typeface="Inter"/>
                        </a:rPr>
                        <a:t>Slide 23 · Boiler Repair†</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49%</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34%</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17%</a:t>
                      </a:r>
                    </a:p>
                  </a:txBody>
                  <a:tcPr marL="91440" marR="91440" marT="45720" marB="45720">
                    <a:solidFill>
                      <a:srgbClr val="FFFFFF"/>
                    </a:solidFill>
                  </a:tcPr>
                </a:tc>
              </a:tr>
              <a:tr h="469900">
                <a:tc>
                  <a:txBody>
                    <a:bodyPr>
                      <a:noAutofit/>
                    </a:bodyPr>
                    <a:lstStyle/>
                    <a:p>
                      <a:r>
                        <a:rPr sz="1500" b="1">
                          <a:solidFill>
                            <a:srgbClr val="0B0B0D"/>
                          </a:solidFill>
                          <a:latin typeface="Inter"/>
                          <a:ea typeface="Inter"/>
                          <a:cs typeface="Inter"/>
                        </a:rPr>
                        <a:t>Slide 11 notes · Boiler Repair†</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55%</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27%</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18%</a:t>
                      </a:r>
                    </a:p>
                  </a:txBody>
                  <a:tcPr marL="91440" marR="91440" marT="45720" marB="45720">
                    <a:solidFill>
                      <a:srgbClr val="FFFFFF"/>
                    </a:solidFill>
                  </a:tcPr>
                </a:tc>
              </a:tr>
              <a:tr h="469900">
                <a:tc>
                  <a:txBody>
                    <a:bodyPr>
                      <a:noAutofit/>
                    </a:bodyPr>
                    <a:lstStyle/>
                    <a:p>
                      <a:r>
                        <a:rPr sz="1500" b="1">
                          <a:solidFill>
                            <a:srgbClr val="0B0B0D"/>
                          </a:solidFill>
                          <a:latin typeface="Inter"/>
                          <a:ea typeface="Inter"/>
                          <a:cs typeface="Inter"/>
                        </a:rPr>
                        <a:t>Slide 23 · Boiler Servicing</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61%</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27%</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12%</a:t>
                      </a:r>
                    </a:p>
                  </a:txBody>
                  <a:tcPr marL="91440" marR="91440" marT="45720" marB="45720">
                    <a:solidFill>
                      <a:srgbClr val="FFFFFF"/>
                    </a:solidFill>
                  </a:tcPr>
                </a:tc>
              </a:tr>
              <a:tr h="469900">
                <a:tc>
                  <a:txBody>
                    <a:bodyPr>
                      <a:noAutofit/>
                    </a:bodyPr>
                    <a:lstStyle/>
                    <a:p>
                      <a:r>
                        <a:rPr sz="1500" b="1">
                          <a:solidFill>
                            <a:srgbClr val="0B0B0D"/>
                          </a:solidFill>
                          <a:latin typeface="Inter"/>
                          <a:ea typeface="Inter"/>
                          <a:cs typeface="Inter"/>
                        </a:rPr>
                        <a:t>Slide 23 · Brand Search</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91%</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6%</a:t>
                      </a:r>
                    </a:p>
                  </a:txBody>
                  <a:tcPr marL="91440" marR="91440" marT="45720" marB="45720">
                    <a:solidFill>
                      <a:srgbClr val="FFFFFF"/>
                    </a:solidFill>
                  </a:tcPr>
                </a:tc>
                <a:tc>
                  <a:txBody>
                    <a:bodyPr>
                      <a:noAutofit/>
                    </a:bodyPr>
                    <a:lstStyle/>
                    <a:p>
                      <a:r>
                        <a:rPr sz="1500" b="0">
                          <a:solidFill>
                            <a:srgbClr val="0B0B0D"/>
                          </a:solidFill>
                          <a:latin typeface="Inter"/>
                          <a:ea typeface="Inter"/>
                          <a:cs typeface="Inter"/>
                        </a:rPr>
                        <a:t>3%</a:t>
                      </a:r>
                    </a:p>
                  </a:txBody>
                  <a:tcPr marL="91440" marR="91440" marT="45720" marB="45720">
                    <a:solidFill>
                      <a:srgbClr val="FFFFFF"/>
                    </a:solidFill>
                  </a:tcPr>
                </a:tc>
              </a:tr>
            </a:tbl>
          </a:graphicData>
        </a:graphic>
      </p:graphicFrame>
      <p:sp>
        <p:nvSpPr>
          <p:cNvPr id="11" name="* D02: Emergency Search has no match in the five-campaign spend l">
            <a:extLst xmlns:a="http://schemas.openxmlformats.org/drawingml/2006/main">
              <a:ext uri="{FF2B5EF4-FFF2-40B4-BE49-F238E27FC236}">
                <a16:creationId xmlns:a16="http://schemas.microsoft.com/office/drawing/2014/main" id="{30F5AFD7-EEA9-4DEE-82B8-5F17ECE48D6D}"/>
              </a:ext>
            </a:extLst>
          </p:cNvPr>
          <p:cNvSpPr>
            <a:spLocks xmlns:a="http://schemas.openxmlformats.org/drawingml/2006/main" noGrp="1"/>
          </p:cNvSpPr>
          <p:nvPr/>
        </p:nvSpPr>
        <p:spPr>
          <a:xfrm xmlns:a="http://schemas.openxmlformats.org/drawingml/2006/main">
            <a:off x="552450" y="5562600"/>
            <a:ext cx="110871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0504D"/>
                </a:solidFill>
                <a:latin typeface="Inter"/>
                <a:ea typeface="Inter"/>
                <a:cs typeface="Inter"/>
              </a:defRPr>
            </a:pPr>
            <a:r>
              <a:rPr sz="1350" b="0">
                <a:solidFill>
                  <a:srgbClr val="50504D"/>
                </a:solidFill>
                <a:latin typeface="Inter"/>
                <a:ea typeface="Inter"/>
                <a:cs typeface="Inter"/>
              </a:rPr>
              <a:t>* D02: Emergency Search has no match in the five-campaign spend ledger.</a:t>
            </a:r>
          </a:p>
          <a:p xmlns:a="http://schemas.openxmlformats.org/drawingml/2006/main">
            <a:pPr>
              <a:defRPr sz="1350" b="0">
                <a:solidFill>
                  <a:srgbClr val="50504D"/>
                </a:solidFill>
                <a:latin typeface="Inter"/>
                <a:ea typeface="Inter"/>
                <a:cs typeface="Inter"/>
              </a:defRPr>
            </a:pPr>
            <a:r>
              <a:rPr sz="1350" b="0">
                <a:solidFill>
                  <a:srgbClr val="50504D"/>
                </a:solidFill>
                <a:latin typeface="Inter"/>
                <a:ea typeface="Inter"/>
                <a:cs typeface="Inter"/>
              </a:rPr>
              <a:t>† D01: Conflicting Boiler Repair values require an owner decision. Each row totals 100%.</a:t>
            </a:r>
          </a:p>
          <a:p xmlns:a="http://schemas.openxmlformats.org/drawingml/2006/main">
            <a:pPr>
              <a:defRPr sz="1350" b="0">
                <a:solidFill>
                  <a:srgbClr val="50504D"/>
                </a:solidFill>
                <a:latin typeface="Inter"/>
                <a:ea typeface="Inter"/>
                <a:cs typeface="Inter"/>
              </a:defRPr>
            </a:pPr>
            <a:r>
              <a:rPr sz="1350" b="0">
                <a:solidFill>
                  <a:srgbClr val="50504D"/>
                </a:solidFill>
                <a:latin typeface="Inter"/>
                <a:ea typeface="Inter"/>
                <a:cs typeface="Inter"/>
              </a:rPr>
              <a:t>E08 · Hold the specific rank/budget recommendation until these source choices are resolved.</a:t>
            </a:r>
          </a:p>
        </p:txBody>
      </p:sp>
    </p:spTree>
    <p:extLst>
      <p:ext uri="{BB962C8B-B14F-4D97-AF65-F5344CB8AC3E}">
        <p14:creationId xmlns:p14="http://schemas.microsoft.com/office/powerpoint/2010/main" val="2065057844"/>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 7">
            <a:extLst xmlns:a="http://schemas.openxmlformats.org/drawingml/2006/main">
              <a:ext uri="{FF2B5EF4-FFF2-40B4-BE49-F238E27FC236}">
                <a16:creationId xmlns:a16="http://schemas.microsoft.com/office/drawing/2014/main" id="{068AEDB7-53A9-4450-AAE6-CEF8C35B6117}"/>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100" b="1">
                <a:solidFill>
                  <a:srgbClr val="0B0B0D"/>
                </a:solidFill>
                <a:latin typeface="Inter"/>
                <a:ea typeface="Inter"/>
                <a:cs typeface="Inter"/>
              </a:rPr>
              <a:t>One spend total. Three different types of finding.</a:t>
            </a:r>
            <a:endParaRPr sz="3100"/>
          </a:p>
        </p:txBody>
      </p:sp>
      <p:sp>
        <p:nvSpPr>
          <p:cNvPr id="10" name="Text 8">
            <a:extLst xmlns:a="http://schemas.openxmlformats.org/drawingml/2006/main">
              <a:ext uri="{FF2B5EF4-FFF2-40B4-BE49-F238E27FC236}">
                <a16:creationId xmlns:a16="http://schemas.microsoft.com/office/drawing/2014/main" id="{925916A2-A239-4EF1-9734-A8DF89228A6D}"/>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Only the first category enters the budget-reallocation scenario. Settings risks and test opportunities remain separate.</a:t>
            </a:r>
            <a:endParaRPr sz="1340"/>
          </a:p>
        </p:txBody>
      </p:sp>
      <p:sp>
        <p:nvSpPr>
          <p:cNvPr id="11" name="Shape 9">
            <a:extLst xmlns:a="http://schemas.openxmlformats.org/drawingml/2006/main">
              <a:ext uri="{FF2B5EF4-FFF2-40B4-BE49-F238E27FC236}">
                <a16:creationId xmlns:a16="http://schemas.microsoft.com/office/drawing/2014/main" id="{9C6CE093-5A4E-4609-B1E8-8F7A540FBA73}"/>
              </a:ext>
            </a:extLst>
          </p:cNvPr>
          <p:cNvSpPr>
            <a:spLocks xmlns:a="http://schemas.openxmlformats.org/drawingml/2006/main" noGrp="1"/>
          </p:cNvSpPr>
          <p:nvPr/>
        </p:nvSpPr>
        <p:spPr>
          <a:xfrm xmlns:a="http://schemas.openxmlformats.org/drawingml/2006/main">
            <a:off x="548640" y="2395728"/>
            <a:ext cx="11091672" cy="813816"/>
          </a:xfrm>
          <a:prstGeom xmlns:a="http://schemas.openxmlformats.org/drawingml/2006/main" prst="rect">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Text 10">
            <a:extLst xmlns:a="http://schemas.openxmlformats.org/drawingml/2006/main">
              <a:ext uri="{FF2B5EF4-FFF2-40B4-BE49-F238E27FC236}">
                <a16:creationId xmlns:a16="http://schemas.microsoft.com/office/drawing/2014/main" id="{E663AF0D-6CA4-44E6-A1BD-E167943D26CF}"/>
              </a:ext>
            </a:extLst>
          </p:cNvPr>
          <p:cNvSpPr>
            <a:spLocks xmlns:a="http://schemas.openxmlformats.org/drawingml/2006/main" noGrp="1"/>
          </p:cNvSpPr>
          <p:nvPr/>
        </p:nvSpPr>
        <p:spPr>
          <a:xfrm xmlns:a="http://schemas.openxmlformats.org/drawingml/2006/main">
            <a:off x="749808" y="2615184"/>
            <a:ext cx="5029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1736BD"/>
                </a:solidFill>
                <a:latin typeface="Inter"/>
                <a:ea typeface="Inter"/>
                <a:cs typeface="Inter"/>
              </a:rPr>
              <a:t>01</a:t>
            </a:r>
            <a:endParaRPr sz="1800"/>
          </a:p>
        </p:txBody>
      </p:sp>
      <p:sp>
        <p:nvSpPr>
          <p:cNvPr id="13" name="Text 11">
            <a:extLst xmlns:a="http://schemas.openxmlformats.org/drawingml/2006/main">
              <a:ext uri="{FF2B5EF4-FFF2-40B4-BE49-F238E27FC236}">
                <a16:creationId xmlns:a16="http://schemas.microsoft.com/office/drawing/2014/main" id="{F4CDED61-473F-44E8-87DA-5CAE61939BE6}"/>
              </a:ext>
            </a:extLst>
          </p:cNvPr>
          <p:cNvSpPr>
            <a:spLocks xmlns:a="http://schemas.openxmlformats.org/drawingml/2006/main" noGrp="1"/>
          </p:cNvSpPr>
          <p:nvPr/>
        </p:nvSpPr>
        <p:spPr>
          <a:xfrm xmlns:a="http://schemas.openxmlformats.org/drawingml/2006/main">
            <a:off x="1444752" y="2542032"/>
            <a:ext cx="3291840"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QUANTIFIED OFF-INTENT COST</a:t>
            </a:r>
            <a:endParaRPr sz="920"/>
          </a:p>
        </p:txBody>
      </p:sp>
      <p:sp>
        <p:nvSpPr>
          <p:cNvPr id="14" name="Text 12">
            <a:extLst xmlns:a="http://schemas.openxmlformats.org/drawingml/2006/main">
              <a:ext uri="{FF2B5EF4-FFF2-40B4-BE49-F238E27FC236}">
                <a16:creationId xmlns:a16="http://schemas.microsoft.com/office/drawing/2014/main" id="{0500B939-6003-4A54-A075-45AA124A1F37}"/>
              </a:ext>
            </a:extLst>
          </p:cNvPr>
          <p:cNvSpPr>
            <a:spLocks xmlns:a="http://schemas.openxmlformats.org/drawingml/2006/main" noGrp="1"/>
          </p:cNvSpPr>
          <p:nvPr/>
        </p:nvSpPr>
        <p:spPr>
          <a:xfrm xmlns:a="http://schemas.openxmlformats.org/drawingml/2006/main">
            <a:off x="1444752" y="2843784"/>
            <a:ext cx="329184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1736BD"/>
                </a:solidFill>
                <a:latin typeface="Inter"/>
                <a:ea typeface="Inter"/>
                <a:cs typeface="Inter"/>
              </a:rPr>
              <a:t>£9,600</a:t>
            </a:r>
            <a:endParaRPr sz="2200"/>
          </a:p>
        </p:txBody>
      </p:sp>
      <p:sp>
        <p:nvSpPr>
          <p:cNvPr id="15" name="Text 13">
            <a:extLst xmlns:a="http://schemas.openxmlformats.org/drawingml/2006/main">
              <a:ext uri="{FF2B5EF4-FFF2-40B4-BE49-F238E27FC236}">
                <a16:creationId xmlns:a16="http://schemas.microsoft.com/office/drawing/2014/main" id="{E24C647E-F2F9-41D7-B4BA-254D7EBD8C56}"/>
              </a:ext>
            </a:extLst>
          </p:cNvPr>
          <p:cNvSpPr>
            <a:spLocks xmlns:a="http://schemas.openxmlformats.org/drawingml/2006/main" noGrp="1"/>
          </p:cNvSpPr>
          <p:nvPr/>
        </p:nvSpPr>
        <p:spPr>
          <a:xfrm xmlns:a="http://schemas.openxmlformats.org/drawingml/2006/main">
            <a:off x="5065776" y="2578608"/>
            <a:ext cx="6245352" cy="5212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320">
                <a:solidFill>
                  <a:srgbClr val="0B0B0D"/>
                </a:solidFill>
                <a:latin typeface="Inter"/>
                <a:ea typeface="Inter"/>
                <a:cs typeface="Inter"/>
              </a:rPr>
              <a:t>Jobs, training, manuals and parts-only queries.</a:t>
            </a:r>
            <a:endParaRPr sz="1320"/>
          </a:p>
          <a:p xmlns:a="http://schemas.openxmlformats.org/drawingml/2006/main">
            <a:pPr marL="0" indent="0">
              <a:buNone/>
            </a:pPr>
            <a:r>
              <a:rPr sz="1320">
                <a:solidFill>
                  <a:srgbClr val="0B0B0D"/>
                </a:solidFill>
                <a:latin typeface="Inter"/>
                <a:ea typeface="Inter"/>
                <a:cs typeface="Inter"/>
              </a:rPr>
              <a:t>Distinct Search cost rows, counted once.</a:t>
            </a:r>
            <a:endParaRPr sz="1320"/>
          </a:p>
        </p:txBody>
      </p:sp>
      <p:sp>
        <p:nvSpPr>
          <p:cNvPr id="16" name="Shape 14">
            <a:extLst xmlns:a="http://schemas.openxmlformats.org/drawingml/2006/main">
              <a:ext uri="{FF2B5EF4-FFF2-40B4-BE49-F238E27FC236}">
                <a16:creationId xmlns:a16="http://schemas.microsoft.com/office/drawing/2014/main" id="{29B03069-4E91-438B-9D0C-5AC81560D020}"/>
              </a:ext>
            </a:extLst>
          </p:cNvPr>
          <p:cNvSpPr>
            <a:spLocks xmlns:a="http://schemas.openxmlformats.org/drawingml/2006/main" noGrp="1"/>
          </p:cNvSpPr>
          <p:nvPr/>
        </p:nvSpPr>
        <p:spPr>
          <a:xfrm xmlns:a="http://schemas.openxmlformats.org/drawingml/2006/main">
            <a:off x="548640" y="3346704"/>
            <a:ext cx="11091672" cy="81381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17" name="Text 15">
            <a:extLst xmlns:a="http://schemas.openxmlformats.org/drawingml/2006/main">
              <a:ext uri="{FF2B5EF4-FFF2-40B4-BE49-F238E27FC236}">
                <a16:creationId xmlns:a16="http://schemas.microsoft.com/office/drawing/2014/main" id="{28EFA197-AF0B-43EE-B9C1-B0975711E73F}"/>
              </a:ext>
            </a:extLst>
          </p:cNvPr>
          <p:cNvSpPr>
            <a:spLocks xmlns:a="http://schemas.openxmlformats.org/drawingml/2006/main" noGrp="1"/>
          </p:cNvSpPr>
          <p:nvPr/>
        </p:nvSpPr>
        <p:spPr>
          <a:xfrm xmlns:a="http://schemas.openxmlformats.org/drawingml/2006/main">
            <a:off x="749808" y="3566160"/>
            <a:ext cx="5029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1736BD"/>
                </a:solidFill>
                <a:latin typeface="Inter"/>
                <a:ea typeface="Inter"/>
                <a:cs typeface="Inter"/>
              </a:rPr>
              <a:t>02</a:t>
            </a:r>
            <a:endParaRPr sz="1800"/>
          </a:p>
        </p:txBody>
      </p:sp>
      <p:sp>
        <p:nvSpPr>
          <p:cNvPr id="18" name="Text 16">
            <a:extLst xmlns:a="http://schemas.openxmlformats.org/drawingml/2006/main">
              <a:ext uri="{FF2B5EF4-FFF2-40B4-BE49-F238E27FC236}">
                <a16:creationId xmlns:a16="http://schemas.microsoft.com/office/drawing/2014/main" id="{A6F43CF1-9CD3-4695-AFF6-BF97DF51DBBB}"/>
              </a:ext>
            </a:extLst>
          </p:cNvPr>
          <p:cNvSpPr>
            <a:spLocks xmlns:a="http://schemas.openxmlformats.org/drawingml/2006/main" noGrp="1"/>
          </p:cNvSpPr>
          <p:nvPr/>
        </p:nvSpPr>
        <p:spPr>
          <a:xfrm xmlns:a="http://schemas.openxmlformats.org/drawingml/2006/main">
            <a:off x="1444752" y="3493008"/>
            <a:ext cx="3291840"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MEASUREMENT RISK</a:t>
            </a:r>
            <a:endParaRPr sz="920"/>
          </a:p>
        </p:txBody>
      </p:sp>
      <p:sp>
        <p:nvSpPr>
          <p:cNvPr id="19" name="Text 17">
            <a:extLst xmlns:a="http://schemas.openxmlformats.org/drawingml/2006/main">
              <a:ext uri="{FF2B5EF4-FFF2-40B4-BE49-F238E27FC236}">
                <a16:creationId xmlns:a16="http://schemas.microsoft.com/office/drawing/2014/main" id="{91D9C607-3168-4F70-8E4A-45192DE97220}"/>
              </a:ext>
            </a:extLst>
          </p:cNvPr>
          <p:cNvSpPr>
            <a:spLocks xmlns:a="http://schemas.openxmlformats.org/drawingml/2006/main" noGrp="1"/>
          </p:cNvSpPr>
          <p:nvPr/>
        </p:nvSpPr>
        <p:spPr>
          <a:xfrm xmlns:a="http://schemas.openxmlformats.org/drawingml/2006/main">
            <a:off x="1444752" y="3794760"/>
            <a:ext cx="329184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0B0B0D"/>
                </a:solidFill>
                <a:latin typeface="Inter"/>
                <a:ea typeface="Inter"/>
                <a:cs typeface="Inter"/>
              </a:rPr>
              <a:t>360 page views</a:t>
            </a:r>
            <a:endParaRPr sz="2200"/>
          </a:p>
        </p:txBody>
      </p:sp>
      <p:sp>
        <p:nvSpPr>
          <p:cNvPr id="20" name="Text 18">
            <a:extLst xmlns:a="http://schemas.openxmlformats.org/drawingml/2006/main">
              <a:ext uri="{FF2B5EF4-FFF2-40B4-BE49-F238E27FC236}">
                <a16:creationId xmlns:a16="http://schemas.microsoft.com/office/drawing/2014/main" id="{1A38F11F-FB28-43C1-BF26-40CE7E157B9A}"/>
              </a:ext>
            </a:extLst>
          </p:cNvPr>
          <p:cNvSpPr>
            <a:spLocks xmlns:a="http://schemas.openxmlformats.org/drawingml/2006/main" noGrp="1"/>
          </p:cNvSpPr>
          <p:nvPr/>
        </p:nvSpPr>
        <p:spPr>
          <a:xfrm xmlns:a="http://schemas.openxmlformats.org/drawingml/2006/main">
            <a:off x="5065776" y="3529584"/>
            <a:ext cx="6245352" cy="5212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320">
                <a:solidFill>
                  <a:srgbClr val="0B0B0D"/>
                </a:solidFill>
                <a:latin typeface="Inter"/>
                <a:ea typeface="Inter"/>
                <a:cs typeface="Inter"/>
              </a:rPr>
              <a:t>Part of the conversion total, not a cost category.</a:t>
            </a:r>
            <a:endParaRPr sz="1320"/>
          </a:p>
          <a:p xmlns:a="http://schemas.openxmlformats.org/drawingml/2006/main">
            <a:pPr marL="0" indent="0">
              <a:buNone/>
            </a:pPr>
            <a:r>
              <a:rPr sz="1320">
                <a:solidFill>
                  <a:srgbClr val="0B0B0D"/>
                </a:solidFill>
                <a:latin typeface="Inter"/>
                <a:ea typeface="Inter"/>
                <a:cs typeface="Inter"/>
              </a:rPr>
              <a:t>30% of conversions does not mean 30% wasted budget.</a:t>
            </a:r>
            <a:endParaRPr sz="1320"/>
          </a:p>
        </p:txBody>
      </p:sp>
      <p:sp>
        <p:nvSpPr>
          <p:cNvPr id="21" name="Shape 19">
            <a:extLst xmlns:a="http://schemas.openxmlformats.org/drawingml/2006/main">
              <a:ext uri="{FF2B5EF4-FFF2-40B4-BE49-F238E27FC236}">
                <a16:creationId xmlns:a16="http://schemas.microsoft.com/office/drawing/2014/main" id="{EBC7E064-2826-4B2A-922F-BB97BA09526E}"/>
              </a:ext>
            </a:extLst>
          </p:cNvPr>
          <p:cNvSpPr>
            <a:spLocks xmlns:a="http://schemas.openxmlformats.org/drawingml/2006/main" noGrp="1"/>
          </p:cNvSpPr>
          <p:nvPr/>
        </p:nvSpPr>
        <p:spPr>
          <a:xfrm xmlns:a="http://schemas.openxmlformats.org/drawingml/2006/main">
            <a:off x="548640" y="4297680"/>
            <a:ext cx="11091672" cy="81381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Text 20">
            <a:extLst xmlns:a="http://schemas.openxmlformats.org/drawingml/2006/main">
              <a:ext uri="{FF2B5EF4-FFF2-40B4-BE49-F238E27FC236}">
                <a16:creationId xmlns:a16="http://schemas.microsoft.com/office/drawing/2014/main" id="{5AC1EB34-FBDC-454C-BEFB-675F62F678CC}"/>
              </a:ext>
            </a:extLst>
          </p:cNvPr>
          <p:cNvSpPr>
            <a:spLocks xmlns:a="http://schemas.openxmlformats.org/drawingml/2006/main" noGrp="1"/>
          </p:cNvSpPr>
          <p:nvPr/>
        </p:nvSpPr>
        <p:spPr>
          <a:xfrm xmlns:a="http://schemas.openxmlformats.org/drawingml/2006/main">
            <a:off x="749808" y="4517136"/>
            <a:ext cx="50292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1736BD"/>
                </a:solidFill>
                <a:latin typeface="Inter"/>
                <a:ea typeface="Inter"/>
                <a:cs typeface="Inter"/>
              </a:rPr>
              <a:t>03</a:t>
            </a:r>
            <a:endParaRPr sz="1800"/>
          </a:p>
        </p:txBody>
      </p:sp>
      <p:sp>
        <p:nvSpPr>
          <p:cNvPr id="23" name="Text 21">
            <a:extLst xmlns:a="http://schemas.openxmlformats.org/drawingml/2006/main">
              <a:ext uri="{FF2B5EF4-FFF2-40B4-BE49-F238E27FC236}">
                <a16:creationId xmlns:a16="http://schemas.microsoft.com/office/drawing/2014/main" id="{F0D46A3F-D195-41E2-B96D-815B8D3D5DD8}"/>
              </a:ext>
            </a:extLst>
          </p:cNvPr>
          <p:cNvSpPr>
            <a:spLocks xmlns:a="http://schemas.openxmlformats.org/drawingml/2006/main" noGrp="1"/>
          </p:cNvSpPr>
          <p:nvPr/>
        </p:nvSpPr>
        <p:spPr>
          <a:xfrm xmlns:a="http://schemas.openxmlformats.org/drawingml/2006/main">
            <a:off x="1444752" y="4443984"/>
            <a:ext cx="3291840"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REVIEW / TEST EXPOSURE</a:t>
            </a:r>
            <a:endParaRPr sz="920"/>
          </a:p>
        </p:txBody>
      </p:sp>
      <p:sp>
        <p:nvSpPr>
          <p:cNvPr id="24" name="Text 22">
            <a:extLst xmlns:a="http://schemas.openxmlformats.org/drawingml/2006/main">
              <a:ext uri="{FF2B5EF4-FFF2-40B4-BE49-F238E27FC236}">
                <a16:creationId xmlns:a16="http://schemas.microsoft.com/office/drawing/2014/main" id="{FBAC47E1-2CE0-4659-A239-35EB51BAA34B}"/>
              </a:ext>
            </a:extLst>
          </p:cNvPr>
          <p:cNvSpPr>
            <a:spLocks xmlns:a="http://schemas.openxmlformats.org/drawingml/2006/main" noGrp="1"/>
          </p:cNvSpPr>
          <p:nvPr/>
        </p:nvSpPr>
        <p:spPr>
          <a:xfrm xmlns:a="http://schemas.openxmlformats.org/drawingml/2006/main">
            <a:off x="1444752" y="4745736"/>
            <a:ext cx="329184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0B0B0D"/>
                </a:solidFill>
                <a:latin typeface="Inter"/>
                <a:ea typeface="Inter"/>
                <a:cs typeface="Inter"/>
              </a:rPr>
              <a:t>No saving booked</a:t>
            </a:r>
            <a:endParaRPr sz="2200"/>
          </a:p>
        </p:txBody>
      </p:sp>
      <p:sp>
        <p:nvSpPr>
          <p:cNvPr id="25" name="Text 23">
            <a:extLst xmlns:a="http://schemas.openxmlformats.org/drawingml/2006/main">
              <a:ext uri="{FF2B5EF4-FFF2-40B4-BE49-F238E27FC236}">
                <a16:creationId xmlns:a16="http://schemas.microsoft.com/office/drawing/2014/main" id="{7771A355-4816-478D-8BCB-682D48797E84}"/>
              </a:ext>
            </a:extLst>
          </p:cNvPr>
          <p:cNvSpPr>
            <a:spLocks xmlns:a="http://schemas.openxmlformats.org/drawingml/2006/main" noGrp="1"/>
          </p:cNvSpPr>
          <p:nvPr/>
        </p:nvSpPr>
        <p:spPr>
          <a:xfrm xmlns:a="http://schemas.openxmlformats.org/drawingml/2006/main">
            <a:off x="5065776" y="4480560"/>
            <a:ext cx="6245352" cy="52120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320">
                <a:solidFill>
                  <a:srgbClr val="0B0B0D"/>
                </a:solidFill>
                <a:latin typeface="Inter"/>
                <a:ea typeface="Inter"/>
                <a:cs typeface="Inter"/>
              </a:rPr>
              <a:t>£7,200 partners; £1,100 /guides.</a:t>
            </a:r>
            <a:endParaRPr sz="1320"/>
          </a:p>
          <a:p xmlns:a="http://schemas.openxmlformats.org/drawingml/2006/main">
            <a:pPr marL="0" indent="0">
              <a:buNone/>
            </a:pPr>
            <a:r>
              <a:rPr sz="1320">
                <a:solidFill>
                  <a:srgbClr val="0B0B0D"/>
                </a:solidFill>
                <a:latin typeface="Inter"/>
                <a:ea typeface="Inter"/>
                <a:cs typeface="Inter"/>
              </a:rPr>
              <a:t>Different views of spend, not proven waste.</a:t>
            </a:r>
            <a:endParaRPr sz="1320"/>
          </a:p>
        </p:txBody>
      </p:sp>
      <p:sp>
        <p:nvSpPr>
          <p:cNvPr id="26" name="Text 24">
            <a:extLst xmlns:a="http://schemas.openxmlformats.org/drawingml/2006/main">
              <a:ext uri="{FF2B5EF4-FFF2-40B4-BE49-F238E27FC236}">
                <a16:creationId xmlns:a16="http://schemas.microsoft.com/office/drawing/2014/main" id="{D31348E0-EA21-4FE9-91A2-CB380DA64B83}"/>
              </a:ext>
            </a:extLst>
          </p:cNvPr>
          <p:cNvSpPr>
            <a:spLocks xmlns:a="http://schemas.openxmlformats.org/drawingml/2006/main" noGrp="1"/>
          </p:cNvSpPr>
          <p:nvPr/>
        </p:nvSpPr>
        <p:spPr>
          <a:xfrm xmlns:a="http://schemas.openxmlformats.org/drawingml/2006/main">
            <a:off x="548640" y="5513832"/>
            <a:ext cx="11091672" cy="4297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700" b="1">
                <a:solidFill>
                  <a:srgbClr val="0B0B0D"/>
                </a:solidFill>
                <a:latin typeface="Inter"/>
                <a:ea typeface="Inter"/>
                <a:cs typeface="Inter"/>
              </a:rPr>
              <a:t>Achieved savings: not measured.</a:t>
            </a:r>
            <a:endParaRPr sz="2700"/>
          </a:p>
        </p:txBody>
      </p:sp>
      <p:pic>
        <p:nvPicPr>
          <p:cNvPr id="52" name=""/>
          <p:cNvPicPr>
            <a:picLocks xmlns:a="http://schemas.openxmlformats.org/drawingml/2006/main" noChangeAspect="1"/>
          </p:cNvPicPr>
          <p:nvPr/>
        </p:nvPicPr>
        <p:blipFill>
          <a:blip xmlns:r="http://schemas.openxmlformats.org/officeDocument/2006/relationships" xmlns:a="http://schemas.openxmlformats.org/drawingml/2006/main" r:embed="R9b772cdb48bc4b17">
            <a:extLst>
              <a:ext uri="{96DAC541-7B7A-43D3-8B79-37D633B846F1}">
                <asvg:svgBlip xmlns:asvg="http://schemas.microsoft.com/office/drawing/2016/SVG/main" r:embed="R0d8763efb1e1401a"/>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8" name="Zbang">
            <a:extLst xmlns:a="http://schemas.openxmlformats.org/drawingml/2006/main">
              <a:ext uri="{FF2B5EF4-FFF2-40B4-BE49-F238E27FC236}">
                <a16:creationId xmlns:a16="http://schemas.microsoft.com/office/drawing/2014/main" id="{C66C3D59-8FAB-4791-8D19-EDBE1EB37F27}"/>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29" name="FINANCIAL IMPACT / NO DOUBLE COUNTING">
            <a:extLst xmlns:a="http://schemas.openxmlformats.org/drawingml/2006/main">
              <a:ext uri="{FF2B5EF4-FFF2-40B4-BE49-F238E27FC236}">
                <a16:creationId xmlns:a16="http://schemas.microsoft.com/office/drawing/2014/main" id="{7CFC9F3A-DC11-4EF3-92BF-9AF489C4CA43}"/>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FINANCIAL IMPACT / NO DOUBLE COUNTING</a:t>
            </a:r>
          </a:p>
        </p:txBody>
      </p:sp>
      <p:sp>
        <p:nvSpPr>
          <p:cNvPr id="30" name="">
            <a:extLst xmlns:a="http://schemas.openxmlformats.org/drawingml/2006/main">
              <a:ext uri="{FF2B5EF4-FFF2-40B4-BE49-F238E27FC236}">
                <a16:creationId xmlns:a16="http://schemas.microsoft.com/office/drawing/2014/main" id="{76F66487-8218-4A46-9EFD-C04D343586D3}"/>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31" name="">
            <a:extLst xmlns:a="http://schemas.openxmlformats.org/drawingml/2006/main">
              <a:ext uri="{FF2B5EF4-FFF2-40B4-BE49-F238E27FC236}">
                <a16:creationId xmlns:a16="http://schemas.microsoft.com/office/drawing/2014/main" id="{AE3772D7-9528-48A7-B46C-893A68FEF707}"/>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32" name="EXAMPLE BOILER CO. · FICTIONAL DATA · 1 MAY–31 JUL 2026">
            <a:extLst xmlns:a="http://schemas.openxmlformats.org/drawingml/2006/main">
              <a:ext uri="{FF2B5EF4-FFF2-40B4-BE49-F238E27FC236}">
                <a16:creationId xmlns:a16="http://schemas.microsoft.com/office/drawing/2014/main" id="{C1477EF1-9F70-4D75-B174-4FBE093FA5B8}"/>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33" name="24">
            <a:extLst xmlns:a="http://schemas.openxmlformats.org/drawingml/2006/main">
              <a:ext uri="{FF2B5EF4-FFF2-40B4-BE49-F238E27FC236}">
                <a16:creationId xmlns:a16="http://schemas.microsoft.com/office/drawing/2014/main" id="{F6A0C543-9C16-4A17-9A58-49CA99CD061F}"/>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24</a:t>
            </a:r>
          </a:p>
        </p:txBody>
      </p:sp>
    </p:spTree>
    <p:extLst>
      <p:ext uri="{BB962C8B-B14F-4D97-AF65-F5344CB8AC3E}">
        <p14:creationId xmlns:p14="http://schemas.microsoft.com/office/powerpoint/2010/main" val="176268513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 7">
            <a:extLst xmlns:a="http://schemas.openxmlformats.org/drawingml/2006/main">
              <a:ext uri="{FF2B5EF4-FFF2-40B4-BE49-F238E27FC236}">
                <a16:creationId xmlns:a16="http://schemas.microsoft.com/office/drawing/2014/main" id="{22C80CFA-13B1-4AA9-9844-133253A8CAE7}"/>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900" b="1">
                <a:solidFill>
                  <a:srgbClr val="0B0B0D"/>
                </a:solidFill>
                <a:latin typeface="Inter"/>
                <a:ea typeface="Inter"/>
                <a:cs typeface="Inter"/>
              </a:rPr>
              <a:t>£1,920-2,560 per month.</a:t>
            </a:r>
            <a:endParaRPr sz="3900"/>
          </a:p>
        </p:txBody>
      </p:sp>
      <p:sp>
        <p:nvSpPr>
          <p:cNvPr id="10" name="Text 8">
            <a:extLst xmlns:a="http://schemas.openxmlformats.org/drawingml/2006/main">
              <a:ext uri="{FF2B5EF4-FFF2-40B4-BE49-F238E27FC236}">
                <a16:creationId xmlns:a16="http://schemas.microsoft.com/office/drawing/2014/main" id="{F01F6F68-E55F-4876-B9C8-D0F3FB7B5064}"/>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Potential budget available for reallocation if recurring off-intent spend is reduced.</a:t>
            </a:r>
            <a:endParaRPr sz="1340"/>
          </a:p>
        </p:txBody>
      </p:sp>
      <p:sp>
        <p:nvSpPr>
          <p:cNvPr id="11" name="Shape 9">
            <a:extLst xmlns:a="http://schemas.openxmlformats.org/drawingml/2006/main">
              <a:ext uri="{FF2B5EF4-FFF2-40B4-BE49-F238E27FC236}">
                <a16:creationId xmlns:a16="http://schemas.microsoft.com/office/drawing/2014/main" id="{DD6D6222-3BFE-4601-9A77-A18115F0AE76}"/>
              </a:ext>
            </a:extLst>
          </p:cNvPr>
          <p:cNvSpPr>
            <a:spLocks xmlns:a="http://schemas.openxmlformats.org/drawingml/2006/main" noGrp="1"/>
          </p:cNvSpPr>
          <p:nvPr/>
        </p:nvSpPr>
        <p:spPr>
          <a:xfrm xmlns:a="http://schemas.openxmlformats.org/drawingml/2006/main">
            <a:off x="548640" y="2432304"/>
            <a:ext cx="4681728" cy="2926080"/>
          </a:xfrm>
          <a:prstGeom xmlns:a="http://schemas.openxmlformats.org/drawingml/2006/main" prst="rect">
            <a:avLst/>
          </a:prstGeom>
          <a:solidFill xmlns:a="http://schemas.openxmlformats.org/drawingml/2006/main">
            <a:srgbClr val="C9FF3D"/>
          </a:solidFill>
          <a:ln xmlns:a="http://schemas.openxmlformats.org/drawingml/2006/main" w="7620">
            <a:solidFill>
              <a:srgbClr val="C9FF3D"/>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Text 10">
            <a:extLst xmlns:a="http://schemas.openxmlformats.org/drawingml/2006/main">
              <a:ext uri="{FF2B5EF4-FFF2-40B4-BE49-F238E27FC236}">
                <a16:creationId xmlns:a16="http://schemas.microsoft.com/office/drawing/2014/main" id="{4E89F662-C3A1-41BD-84CA-C3B35D9249F7}"/>
              </a:ext>
            </a:extLst>
          </p:cNvPr>
          <p:cNvSpPr>
            <a:spLocks xmlns:a="http://schemas.openxmlformats.org/drawingml/2006/main" noGrp="1"/>
          </p:cNvSpPr>
          <p:nvPr/>
        </p:nvSpPr>
        <p:spPr>
          <a:xfrm xmlns:a="http://schemas.openxmlformats.org/drawingml/2006/main">
            <a:off x="804672" y="2724912"/>
            <a:ext cx="4187952"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ILLUSTRATIVE MONTHLY BASELINE</a:t>
            </a:r>
            <a:endParaRPr sz="920"/>
          </a:p>
        </p:txBody>
      </p:sp>
      <p:sp>
        <p:nvSpPr>
          <p:cNvPr id="13" name="Text 11">
            <a:extLst xmlns:a="http://schemas.openxmlformats.org/drawingml/2006/main">
              <a:ext uri="{FF2B5EF4-FFF2-40B4-BE49-F238E27FC236}">
                <a16:creationId xmlns:a16="http://schemas.microsoft.com/office/drawing/2014/main" id="{3BFE4DC5-D617-41E1-A481-EDAE00189AA6}"/>
              </a:ext>
            </a:extLst>
          </p:cNvPr>
          <p:cNvSpPr>
            <a:spLocks xmlns:a="http://schemas.openxmlformats.org/drawingml/2006/main" noGrp="1"/>
          </p:cNvSpPr>
          <p:nvPr/>
        </p:nvSpPr>
        <p:spPr>
          <a:xfrm xmlns:a="http://schemas.openxmlformats.org/drawingml/2006/main">
            <a:off x="804672" y="3291840"/>
            <a:ext cx="4187952"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800" b="1">
                <a:solidFill>
                  <a:srgbClr val="0B0B0D"/>
                </a:solidFill>
                <a:latin typeface="Inter"/>
                <a:ea typeface="Inter"/>
                <a:cs typeface="Inter"/>
              </a:rPr>
              <a:t>£3,200</a:t>
            </a:r>
            <a:endParaRPr sz="4800"/>
          </a:p>
        </p:txBody>
      </p:sp>
      <p:sp>
        <p:nvSpPr>
          <p:cNvPr id="14" name="Text 12">
            <a:extLst xmlns:a="http://schemas.openxmlformats.org/drawingml/2006/main">
              <a:ext uri="{FF2B5EF4-FFF2-40B4-BE49-F238E27FC236}">
                <a16:creationId xmlns:a16="http://schemas.microsoft.com/office/drawing/2014/main" id="{6C58BE08-7CAA-44FD-A542-4F598DFA3524}"/>
              </a:ext>
            </a:extLst>
          </p:cNvPr>
          <p:cNvSpPr>
            <a:spLocks xmlns:a="http://schemas.openxmlformats.org/drawingml/2006/main" noGrp="1"/>
          </p:cNvSpPr>
          <p:nvPr/>
        </p:nvSpPr>
        <p:spPr>
          <a:xfrm xmlns:a="http://schemas.openxmlformats.org/drawingml/2006/main">
            <a:off x="804672" y="4251960"/>
            <a:ext cx="418795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0B0B0D"/>
                </a:solidFill>
                <a:latin typeface="Inter"/>
                <a:ea typeface="Inter"/>
                <a:cs typeface="Inter"/>
              </a:rPr>
              <a:t>£9,600 / 3 complete months</a:t>
            </a:r>
            <a:endParaRPr sz="1800"/>
          </a:p>
        </p:txBody>
      </p:sp>
      <p:sp>
        <p:nvSpPr>
          <p:cNvPr id="15" name="Text 13">
            <a:extLst xmlns:a="http://schemas.openxmlformats.org/drawingml/2006/main">
              <a:ext uri="{FF2B5EF4-FFF2-40B4-BE49-F238E27FC236}">
                <a16:creationId xmlns:a16="http://schemas.microsoft.com/office/drawing/2014/main" id="{35DCB971-6454-4602-BE47-167EBE086E25}"/>
              </a:ext>
            </a:extLst>
          </p:cNvPr>
          <p:cNvSpPr>
            <a:spLocks xmlns:a="http://schemas.openxmlformats.org/drawingml/2006/main" noGrp="1"/>
          </p:cNvSpPr>
          <p:nvPr/>
        </p:nvSpPr>
        <p:spPr>
          <a:xfrm xmlns:a="http://schemas.openxmlformats.org/drawingml/2006/main">
            <a:off x="804672" y="4727448"/>
            <a:ext cx="4187952" cy="438912"/>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40">
                <a:solidFill>
                  <a:srgbClr val="0B0B0D"/>
                </a:solidFill>
                <a:latin typeface="Inter"/>
                <a:ea typeface="Inter"/>
                <a:cs typeface="Inter"/>
              </a:rPr>
              <a:t>Assumes a comparable future traffic mix.</a:t>
            </a:r>
            <a:endParaRPr sz="1240"/>
          </a:p>
          <a:p xmlns:a="http://schemas.openxmlformats.org/drawingml/2006/main">
            <a:pPr marL="0" indent="0">
              <a:buNone/>
            </a:pPr>
            <a:r>
              <a:rPr sz="1240">
                <a:solidFill>
                  <a:srgbClr val="0B0B0D"/>
                </a:solidFill>
                <a:latin typeface="Inter"/>
                <a:ea typeface="Inter"/>
                <a:cs typeface="Inter"/>
              </a:rPr>
              <a:t>Seasonality and demand can change.</a:t>
            </a:r>
            <a:endParaRPr sz="1240"/>
          </a:p>
        </p:txBody>
      </p:sp>
      <p:sp>
        <p:nvSpPr>
          <p:cNvPr id="16" name="Shape 14">
            <a:extLst xmlns:a="http://schemas.openxmlformats.org/drawingml/2006/main">
              <a:ext uri="{FF2B5EF4-FFF2-40B4-BE49-F238E27FC236}">
                <a16:creationId xmlns:a16="http://schemas.microsoft.com/office/drawing/2014/main" id="{520CA6CC-1FE7-44D4-A8AA-7CDA30E36621}"/>
              </a:ext>
            </a:extLst>
          </p:cNvPr>
          <p:cNvSpPr>
            <a:spLocks xmlns:a="http://schemas.openxmlformats.org/drawingml/2006/main" noGrp="1"/>
          </p:cNvSpPr>
          <p:nvPr/>
        </p:nvSpPr>
        <p:spPr>
          <a:xfrm xmlns:a="http://schemas.openxmlformats.org/drawingml/2006/main">
            <a:off x="5632704" y="2432304"/>
            <a:ext cx="2889504" cy="420624"/>
          </a:xfrm>
          <a:prstGeom xmlns:a="http://schemas.openxmlformats.org/drawingml/2006/main" prst="rect">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17" name="Text 15">
            <a:extLst xmlns:a="http://schemas.openxmlformats.org/drawingml/2006/main">
              <a:ext uri="{FF2B5EF4-FFF2-40B4-BE49-F238E27FC236}">
                <a16:creationId xmlns:a16="http://schemas.microsoft.com/office/drawing/2014/main" id="{812D5FA7-4376-4901-BAEA-A620BB2957EA}"/>
              </a:ext>
            </a:extLst>
          </p:cNvPr>
          <p:cNvSpPr>
            <a:spLocks xmlns:a="http://schemas.openxmlformats.org/drawingml/2006/main" noGrp="1"/>
          </p:cNvSpPr>
          <p:nvPr/>
        </p:nvSpPr>
        <p:spPr>
          <a:xfrm xmlns:a="http://schemas.openxmlformats.org/drawingml/2006/main">
            <a:off x="5733288" y="2473452"/>
            <a:ext cx="2688336"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ASSUMED REDUCTION</a:t>
            </a:r>
            <a:endParaRPr sz="980"/>
          </a:p>
        </p:txBody>
      </p:sp>
      <p:sp>
        <p:nvSpPr>
          <p:cNvPr id="18" name="Shape 16">
            <a:extLst xmlns:a="http://schemas.openxmlformats.org/drawingml/2006/main">
              <a:ext uri="{FF2B5EF4-FFF2-40B4-BE49-F238E27FC236}">
                <a16:creationId xmlns:a16="http://schemas.microsoft.com/office/drawing/2014/main" id="{368C25F6-94A2-489E-A80C-03CEF0DC159A}"/>
              </a:ext>
            </a:extLst>
          </p:cNvPr>
          <p:cNvSpPr>
            <a:spLocks xmlns:a="http://schemas.openxmlformats.org/drawingml/2006/main" noGrp="1"/>
          </p:cNvSpPr>
          <p:nvPr/>
        </p:nvSpPr>
        <p:spPr>
          <a:xfrm xmlns:a="http://schemas.openxmlformats.org/drawingml/2006/main">
            <a:off x="8522208" y="2432304"/>
            <a:ext cx="3108960" cy="420624"/>
          </a:xfrm>
          <a:prstGeom xmlns:a="http://schemas.openxmlformats.org/drawingml/2006/main" prst="rect">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19" name="Text 17">
            <a:extLst xmlns:a="http://schemas.openxmlformats.org/drawingml/2006/main">
              <a:ext uri="{FF2B5EF4-FFF2-40B4-BE49-F238E27FC236}">
                <a16:creationId xmlns:a16="http://schemas.microsoft.com/office/drawing/2014/main" id="{53F81FCD-3A47-4F1B-8343-ADACEF535695}"/>
              </a:ext>
            </a:extLst>
          </p:cNvPr>
          <p:cNvSpPr>
            <a:spLocks xmlns:a="http://schemas.openxmlformats.org/drawingml/2006/main" noGrp="1"/>
          </p:cNvSpPr>
          <p:nvPr/>
        </p:nvSpPr>
        <p:spPr>
          <a:xfrm xmlns:a="http://schemas.openxmlformats.org/drawingml/2006/main">
            <a:off x="8622792" y="2473452"/>
            <a:ext cx="2907792"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MONTHLY REALLOCATION</a:t>
            </a:r>
            <a:endParaRPr sz="980"/>
          </a:p>
        </p:txBody>
      </p:sp>
      <p:sp>
        <p:nvSpPr>
          <p:cNvPr id="20" name="Shape 18">
            <a:extLst xmlns:a="http://schemas.openxmlformats.org/drawingml/2006/main">
              <a:ext uri="{FF2B5EF4-FFF2-40B4-BE49-F238E27FC236}">
                <a16:creationId xmlns:a16="http://schemas.microsoft.com/office/drawing/2014/main" id="{B4ECA49F-9741-417F-9E93-0AD838D9C094}"/>
              </a:ext>
            </a:extLst>
          </p:cNvPr>
          <p:cNvSpPr>
            <a:spLocks xmlns:a="http://schemas.openxmlformats.org/drawingml/2006/main" noGrp="1"/>
          </p:cNvSpPr>
          <p:nvPr/>
        </p:nvSpPr>
        <p:spPr>
          <a:xfrm xmlns:a="http://schemas.openxmlformats.org/drawingml/2006/main">
            <a:off x="5632704" y="2852928"/>
            <a:ext cx="5998464" cy="548640"/>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1" name="Text 19">
            <a:extLst xmlns:a="http://schemas.openxmlformats.org/drawingml/2006/main">
              <a:ext uri="{FF2B5EF4-FFF2-40B4-BE49-F238E27FC236}">
                <a16:creationId xmlns:a16="http://schemas.microsoft.com/office/drawing/2014/main" id="{61304CB7-EB61-4155-ABEF-A130D67A5A22}"/>
              </a:ext>
            </a:extLst>
          </p:cNvPr>
          <p:cNvSpPr>
            <a:spLocks xmlns:a="http://schemas.openxmlformats.org/drawingml/2006/main" noGrp="1"/>
          </p:cNvSpPr>
          <p:nvPr/>
        </p:nvSpPr>
        <p:spPr>
          <a:xfrm xmlns:a="http://schemas.openxmlformats.org/drawingml/2006/main">
            <a:off x="5733288" y="2916936"/>
            <a:ext cx="2688336"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650" b="1">
                <a:solidFill>
                  <a:srgbClr val="0B0B0D"/>
                </a:solidFill>
                <a:latin typeface="Inter"/>
                <a:ea typeface="Inter"/>
                <a:cs typeface="Inter"/>
              </a:rPr>
              <a:t>60%</a:t>
            </a:r>
            <a:endParaRPr sz="1650"/>
          </a:p>
        </p:txBody>
      </p:sp>
      <p:sp>
        <p:nvSpPr>
          <p:cNvPr id="22" name="Text 20">
            <a:extLst xmlns:a="http://schemas.openxmlformats.org/drawingml/2006/main">
              <a:ext uri="{FF2B5EF4-FFF2-40B4-BE49-F238E27FC236}">
                <a16:creationId xmlns:a16="http://schemas.microsoft.com/office/drawing/2014/main" id="{9F3ACCD5-F5F5-4A59-8836-F6CABA228ECF}"/>
              </a:ext>
            </a:extLst>
          </p:cNvPr>
          <p:cNvSpPr>
            <a:spLocks xmlns:a="http://schemas.openxmlformats.org/drawingml/2006/main" noGrp="1"/>
          </p:cNvSpPr>
          <p:nvPr/>
        </p:nvSpPr>
        <p:spPr>
          <a:xfrm xmlns:a="http://schemas.openxmlformats.org/drawingml/2006/main">
            <a:off x="8622792" y="2916936"/>
            <a:ext cx="2907792"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650">
                <a:solidFill>
                  <a:srgbClr val="0B0B0D"/>
                </a:solidFill>
                <a:latin typeface="Inter"/>
                <a:ea typeface="Inter"/>
                <a:cs typeface="Inter"/>
              </a:rPr>
              <a:t>£1,920</a:t>
            </a:r>
            <a:endParaRPr sz="1650"/>
          </a:p>
        </p:txBody>
      </p:sp>
      <p:sp>
        <p:nvSpPr>
          <p:cNvPr id="23" name="Shape 21">
            <a:extLst xmlns:a="http://schemas.openxmlformats.org/drawingml/2006/main">
              <a:ext uri="{FF2B5EF4-FFF2-40B4-BE49-F238E27FC236}">
                <a16:creationId xmlns:a16="http://schemas.microsoft.com/office/drawing/2014/main" id="{4459AEE4-60E3-4872-A8C2-326B27889070}"/>
              </a:ext>
            </a:extLst>
          </p:cNvPr>
          <p:cNvSpPr>
            <a:spLocks xmlns:a="http://schemas.openxmlformats.org/drawingml/2006/main" noGrp="1"/>
          </p:cNvSpPr>
          <p:nvPr/>
        </p:nvSpPr>
        <p:spPr>
          <a:xfrm xmlns:a="http://schemas.openxmlformats.org/drawingml/2006/main">
            <a:off x="5632704" y="3401568"/>
            <a:ext cx="5998464"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Shape 22">
            <a:extLst xmlns:a="http://schemas.openxmlformats.org/drawingml/2006/main">
              <a:ext uri="{FF2B5EF4-FFF2-40B4-BE49-F238E27FC236}">
                <a16:creationId xmlns:a16="http://schemas.microsoft.com/office/drawing/2014/main" id="{099476A6-60C9-4CEE-8E57-EE90E84B2BA8}"/>
              </a:ext>
            </a:extLst>
          </p:cNvPr>
          <p:cNvSpPr>
            <a:spLocks xmlns:a="http://schemas.openxmlformats.org/drawingml/2006/main" noGrp="1"/>
          </p:cNvSpPr>
          <p:nvPr/>
        </p:nvSpPr>
        <p:spPr>
          <a:xfrm xmlns:a="http://schemas.openxmlformats.org/drawingml/2006/main">
            <a:off x="5632704" y="3401568"/>
            <a:ext cx="5998464" cy="548640"/>
          </a:xfrm>
          <a:prstGeom xmlns:a="http://schemas.openxmlformats.org/drawingml/2006/main" prst="rect">
            <a:avLst/>
          </a:prstGeom>
          <a:solidFill xmlns:a="http://schemas.openxmlformats.org/drawingml/2006/main">
            <a:srgbClr val="E8E3D8"/>
          </a:solidFill>
          <a:ln xmlns:a="http://schemas.openxmlformats.org/drawingml/2006/main" w="7620">
            <a:solidFill>
              <a:srgbClr val="E8E3D8"/>
            </a:solidFill>
            <a:prstDash val="solid"/>
          </a:ln>
        </p:spPr>
        <p:txBody>
          <a:bodyPr xmlns:a="http://schemas.openxmlformats.org/drawingml/2006/main"/>
          <a:lstStyle xmlns:a="http://schemas.openxmlformats.org/drawingml/2006/main"/>
          <a:p xmlns:a="http://schemas.openxmlformats.org/drawingml/2006/main">
            <a:endParaRPr/>
          </a:p>
        </p:txBody>
      </p:sp>
      <p:sp>
        <p:nvSpPr>
          <p:cNvPr id="25" name="Text 23">
            <a:extLst xmlns:a="http://schemas.openxmlformats.org/drawingml/2006/main">
              <a:ext uri="{FF2B5EF4-FFF2-40B4-BE49-F238E27FC236}">
                <a16:creationId xmlns:a16="http://schemas.microsoft.com/office/drawing/2014/main" id="{AEFB143E-09A9-4220-9E2B-5B19C5F969C7}"/>
              </a:ext>
            </a:extLst>
          </p:cNvPr>
          <p:cNvSpPr>
            <a:spLocks xmlns:a="http://schemas.openxmlformats.org/drawingml/2006/main" noGrp="1"/>
          </p:cNvSpPr>
          <p:nvPr/>
        </p:nvSpPr>
        <p:spPr>
          <a:xfrm xmlns:a="http://schemas.openxmlformats.org/drawingml/2006/main">
            <a:off x="5733288" y="3465576"/>
            <a:ext cx="2688336"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650" b="1">
                <a:solidFill>
                  <a:srgbClr val="0B0B0D"/>
                </a:solidFill>
                <a:latin typeface="Inter"/>
                <a:ea typeface="Inter"/>
                <a:cs typeface="Inter"/>
              </a:rPr>
              <a:t>70%</a:t>
            </a:r>
            <a:endParaRPr sz="1650"/>
          </a:p>
        </p:txBody>
      </p:sp>
      <p:sp>
        <p:nvSpPr>
          <p:cNvPr id="26" name="Text 24">
            <a:extLst xmlns:a="http://schemas.openxmlformats.org/drawingml/2006/main">
              <a:ext uri="{FF2B5EF4-FFF2-40B4-BE49-F238E27FC236}">
                <a16:creationId xmlns:a16="http://schemas.microsoft.com/office/drawing/2014/main" id="{7380113E-D1CD-49AC-AC73-1E9B8EB30CED}"/>
              </a:ext>
            </a:extLst>
          </p:cNvPr>
          <p:cNvSpPr>
            <a:spLocks xmlns:a="http://schemas.openxmlformats.org/drawingml/2006/main" noGrp="1"/>
          </p:cNvSpPr>
          <p:nvPr/>
        </p:nvSpPr>
        <p:spPr>
          <a:xfrm xmlns:a="http://schemas.openxmlformats.org/drawingml/2006/main">
            <a:off x="8622792" y="3465576"/>
            <a:ext cx="2907792"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650">
                <a:solidFill>
                  <a:srgbClr val="0B0B0D"/>
                </a:solidFill>
                <a:latin typeface="Inter"/>
                <a:ea typeface="Inter"/>
                <a:cs typeface="Inter"/>
              </a:rPr>
              <a:t>£2,240</a:t>
            </a:r>
            <a:endParaRPr sz="1650"/>
          </a:p>
        </p:txBody>
      </p:sp>
      <p:sp>
        <p:nvSpPr>
          <p:cNvPr id="27" name="Shape 25">
            <a:extLst xmlns:a="http://schemas.openxmlformats.org/drawingml/2006/main">
              <a:ext uri="{FF2B5EF4-FFF2-40B4-BE49-F238E27FC236}">
                <a16:creationId xmlns:a16="http://schemas.microsoft.com/office/drawing/2014/main" id="{5F8D953E-C531-44DE-957F-471971787684}"/>
              </a:ext>
            </a:extLst>
          </p:cNvPr>
          <p:cNvSpPr>
            <a:spLocks xmlns:a="http://schemas.openxmlformats.org/drawingml/2006/main" noGrp="1"/>
          </p:cNvSpPr>
          <p:nvPr/>
        </p:nvSpPr>
        <p:spPr>
          <a:xfrm xmlns:a="http://schemas.openxmlformats.org/drawingml/2006/main">
            <a:off x="5632704" y="3950208"/>
            <a:ext cx="5998464"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Shape 26">
            <a:extLst xmlns:a="http://schemas.openxmlformats.org/drawingml/2006/main">
              <a:ext uri="{FF2B5EF4-FFF2-40B4-BE49-F238E27FC236}">
                <a16:creationId xmlns:a16="http://schemas.microsoft.com/office/drawing/2014/main" id="{77D16CC0-F5C6-438B-B9C8-11F222BF5276}"/>
              </a:ext>
            </a:extLst>
          </p:cNvPr>
          <p:cNvSpPr>
            <a:spLocks xmlns:a="http://schemas.openxmlformats.org/drawingml/2006/main" noGrp="1"/>
          </p:cNvSpPr>
          <p:nvPr/>
        </p:nvSpPr>
        <p:spPr>
          <a:xfrm xmlns:a="http://schemas.openxmlformats.org/drawingml/2006/main">
            <a:off x="5632704" y="3950208"/>
            <a:ext cx="5998464" cy="548640"/>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9" name="Text 27">
            <a:extLst xmlns:a="http://schemas.openxmlformats.org/drawingml/2006/main">
              <a:ext uri="{FF2B5EF4-FFF2-40B4-BE49-F238E27FC236}">
                <a16:creationId xmlns:a16="http://schemas.microsoft.com/office/drawing/2014/main" id="{EF9EB419-6147-4019-B124-2BCE22A11EA3}"/>
              </a:ext>
            </a:extLst>
          </p:cNvPr>
          <p:cNvSpPr>
            <a:spLocks xmlns:a="http://schemas.openxmlformats.org/drawingml/2006/main" noGrp="1"/>
          </p:cNvSpPr>
          <p:nvPr/>
        </p:nvSpPr>
        <p:spPr>
          <a:xfrm xmlns:a="http://schemas.openxmlformats.org/drawingml/2006/main">
            <a:off x="5733288" y="4014216"/>
            <a:ext cx="2688336"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650" b="1">
                <a:solidFill>
                  <a:srgbClr val="0B0B0D"/>
                </a:solidFill>
                <a:latin typeface="Inter"/>
                <a:ea typeface="Inter"/>
                <a:cs typeface="Inter"/>
              </a:rPr>
              <a:t>80%</a:t>
            </a:r>
            <a:endParaRPr sz="1650"/>
          </a:p>
        </p:txBody>
      </p:sp>
      <p:sp>
        <p:nvSpPr>
          <p:cNvPr id="30" name="Text 28">
            <a:extLst xmlns:a="http://schemas.openxmlformats.org/drawingml/2006/main">
              <a:ext uri="{FF2B5EF4-FFF2-40B4-BE49-F238E27FC236}">
                <a16:creationId xmlns:a16="http://schemas.microsoft.com/office/drawing/2014/main" id="{69B97DD5-B971-4519-89CF-18D1E1B9F3AD}"/>
              </a:ext>
            </a:extLst>
          </p:cNvPr>
          <p:cNvSpPr>
            <a:spLocks xmlns:a="http://schemas.openxmlformats.org/drawingml/2006/main" noGrp="1"/>
          </p:cNvSpPr>
          <p:nvPr/>
        </p:nvSpPr>
        <p:spPr>
          <a:xfrm xmlns:a="http://schemas.openxmlformats.org/drawingml/2006/main">
            <a:off x="8622792" y="4014216"/>
            <a:ext cx="2907792"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650">
                <a:solidFill>
                  <a:srgbClr val="0B0B0D"/>
                </a:solidFill>
                <a:latin typeface="Inter"/>
                <a:ea typeface="Inter"/>
                <a:cs typeface="Inter"/>
              </a:rPr>
              <a:t>£2,560</a:t>
            </a:r>
            <a:endParaRPr sz="1650"/>
          </a:p>
        </p:txBody>
      </p:sp>
      <p:sp>
        <p:nvSpPr>
          <p:cNvPr id="31" name="Shape 29">
            <a:extLst xmlns:a="http://schemas.openxmlformats.org/drawingml/2006/main">
              <a:ext uri="{FF2B5EF4-FFF2-40B4-BE49-F238E27FC236}">
                <a16:creationId xmlns:a16="http://schemas.microsoft.com/office/drawing/2014/main" id="{4A11759F-982E-43A0-B117-455DCD816F3E}"/>
              </a:ext>
            </a:extLst>
          </p:cNvPr>
          <p:cNvSpPr>
            <a:spLocks xmlns:a="http://schemas.openxmlformats.org/drawingml/2006/main" noGrp="1"/>
          </p:cNvSpPr>
          <p:nvPr/>
        </p:nvSpPr>
        <p:spPr>
          <a:xfrm xmlns:a="http://schemas.openxmlformats.org/drawingml/2006/main">
            <a:off x="5632704" y="4498848"/>
            <a:ext cx="5998464"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32" name="Text 30">
            <a:extLst xmlns:a="http://schemas.openxmlformats.org/drawingml/2006/main">
              <a:ext uri="{FF2B5EF4-FFF2-40B4-BE49-F238E27FC236}">
                <a16:creationId xmlns:a16="http://schemas.microsoft.com/office/drawing/2014/main" id="{899148B7-8040-414B-A7D1-4B23461A1C5F}"/>
              </a:ext>
            </a:extLst>
          </p:cNvPr>
          <p:cNvSpPr>
            <a:spLocks xmlns:a="http://schemas.openxmlformats.org/drawingml/2006/main" noGrp="1"/>
          </p:cNvSpPr>
          <p:nvPr/>
        </p:nvSpPr>
        <p:spPr>
          <a:xfrm xmlns:a="http://schemas.openxmlformats.org/drawingml/2006/main">
            <a:off x="5632704" y="4754880"/>
            <a:ext cx="59893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b="1">
                <a:solidFill>
                  <a:srgbClr val="0B0B0D"/>
                </a:solidFill>
                <a:latin typeface="Inter"/>
                <a:ea typeface="Inter"/>
                <a:cs typeface="Inter"/>
              </a:rPr>
              <a:t>Reallocation is not cash recovered.</a:t>
            </a:r>
            <a:endParaRPr sz="2000"/>
          </a:p>
        </p:txBody>
      </p:sp>
      <p:sp>
        <p:nvSpPr>
          <p:cNvPr id="33" name="Text 31">
            <a:extLst xmlns:a="http://schemas.openxmlformats.org/drawingml/2006/main">
              <a:ext uri="{FF2B5EF4-FFF2-40B4-BE49-F238E27FC236}">
                <a16:creationId xmlns:a16="http://schemas.microsoft.com/office/drawing/2014/main" id="{89A668A5-1BCF-4AA0-9322-4337A1CAA12D}"/>
              </a:ext>
            </a:extLst>
          </p:cNvPr>
          <p:cNvSpPr>
            <a:spLocks xmlns:a="http://schemas.openxmlformats.org/drawingml/2006/main" noGrp="1"/>
          </p:cNvSpPr>
          <p:nvPr/>
        </p:nvSpPr>
        <p:spPr>
          <a:xfrm xmlns:a="http://schemas.openxmlformats.org/drawingml/2006/main">
            <a:off x="5632704" y="5239512"/>
            <a:ext cx="598932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rgbClr val="50504D"/>
                </a:solidFill>
                <a:latin typeface="Inter"/>
                <a:ea typeface="Inter"/>
                <a:cs typeface="Inter"/>
              </a:rPr>
              <a:t>With unchanged budgets, the spend moves elsewhere.</a:t>
            </a:r>
            <a:endParaRPr sz="1400"/>
          </a:p>
          <a:p xmlns:a="http://schemas.openxmlformats.org/drawingml/2006/main">
            <a:pPr marL="0" indent="0">
              <a:buNone/>
            </a:pPr>
            <a:r>
              <a:rPr sz="1400">
                <a:solidFill>
                  <a:srgbClr val="50504D"/>
                </a:solidFill>
                <a:latin typeface="Inter"/>
                <a:ea typeface="Inter"/>
                <a:cs typeface="Inter"/>
              </a:rPr>
              <a:t>Cash outlay falls only if total spending falls.</a:t>
            </a:r>
            <a:endParaRPr sz="1400"/>
          </a:p>
        </p:txBody>
      </p:sp>
      <p:pic>
        <p:nvPicPr>
          <p:cNvPr id="66" name=""/>
          <p:cNvPicPr>
            <a:picLocks xmlns:a="http://schemas.openxmlformats.org/drawingml/2006/main" noChangeAspect="1"/>
          </p:cNvPicPr>
          <p:nvPr/>
        </p:nvPicPr>
        <p:blipFill>
          <a:blip xmlns:r="http://schemas.openxmlformats.org/officeDocument/2006/relationships" xmlns:a="http://schemas.openxmlformats.org/drawingml/2006/main" r:embed="Re68d879f4c2b445f">
            <a:extLst>
              <a:ext uri="{96DAC541-7B7A-43D3-8B79-37D633B846F1}">
                <asvg:svgBlip xmlns:asvg="http://schemas.microsoft.com/office/drawing/2016/SVG/main" r:embed="R9dfef559c4ae4582"/>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35" name="Zbang">
            <a:extLst xmlns:a="http://schemas.openxmlformats.org/drawingml/2006/main">
              <a:ext uri="{FF2B5EF4-FFF2-40B4-BE49-F238E27FC236}">
                <a16:creationId xmlns:a16="http://schemas.microsoft.com/office/drawing/2014/main" id="{A8F57EAC-1713-4BB8-816B-5356D38CA402}"/>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6" name="OPPORTUNITY / SCENARIO, NOT A FORECAST">
            <a:extLst xmlns:a="http://schemas.openxmlformats.org/drawingml/2006/main">
              <a:ext uri="{FF2B5EF4-FFF2-40B4-BE49-F238E27FC236}">
                <a16:creationId xmlns:a16="http://schemas.microsoft.com/office/drawing/2014/main" id="{49FE4AF4-C018-453A-B6F7-3AECC00EDB80}"/>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OPPORTUNITY / SCENARIO, NOT A FORECAST</a:t>
            </a:r>
          </a:p>
        </p:txBody>
      </p:sp>
      <p:sp>
        <p:nvSpPr>
          <p:cNvPr id="37" name="">
            <a:extLst xmlns:a="http://schemas.openxmlformats.org/drawingml/2006/main">
              <a:ext uri="{FF2B5EF4-FFF2-40B4-BE49-F238E27FC236}">
                <a16:creationId xmlns:a16="http://schemas.microsoft.com/office/drawing/2014/main" id="{9EA08671-1CA6-4027-A536-AEE20FF6A1E3}"/>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38" name="">
            <a:extLst xmlns:a="http://schemas.openxmlformats.org/drawingml/2006/main">
              <a:ext uri="{FF2B5EF4-FFF2-40B4-BE49-F238E27FC236}">
                <a16:creationId xmlns:a16="http://schemas.microsoft.com/office/drawing/2014/main" id="{75BDFB38-D7C6-467A-95E3-5E1AB8C4C648}"/>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39" name="EXAMPLE BOILER CO. · FICTIONAL DATA · 1 MAY–31 JUL 2026">
            <a:extLst xmlns:a="http://schemas.openxmlformats.org/drawingml/2006/main">
              <a:ext uri="{FF2B5EF4-FFF2-40B4-BE49-F238E27FC236}">
                <a16:creationId xmlns:a16="http://schemas.microsoft.com/office/drawing/2014/main" id="{371558F5-2C43-465D-8C9E-498752B5A432}"/>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40" name="25">
            <a:extLst xmlns:a="http://schemas.openxmlformats.org/drawingml/2006/main">
              <a:ext uri="{FF2B5EF4-FFF2-40B4-BE49-F238E27FC236}">
                <a16:creationId xmlns:a16="http://schemas.microsoft.com/office/drawing/2014/main" id="{D33ADEC6-9D7B-4076-AD63-B53401AA8457}"/>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25</a:t>
            </a:r>
          </a:p>
        </p:txBody>
      </p:sp>
    </p:spTree>
    <p:extLst>
      <p:ext uri="{BB962C8B-B14F-4D97-AF65-F5344CB8AC3E}">
        <p14:creationId xmlns:p14="http://schemas.microsoft.com/office/powerpoint/2010/main" val="343589588"/>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0a1298344da64fbb">
            <a:extLst>
              <a:ext uri="{96DAC541-7B7A-43D3-8B79-37D633B846F1}">
                <asvg:svgBlip xmlns:asvg="http://schemas.microsoft.com/office/drawing/2016/SVG/main" r:embed="R25550511081c4dcb"/>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F3C3AF97-136B-4408-BDC0-9ADFF9893661}"/>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PRIORITISED ACTION REGISTER">
            <a:extLst xmlns:a="http://schemas.openxmlformats.org/drawingml/2006/main">
              <a:ext uri="{FF2B5EF4-FFF2-40B4-BE49-F238E27FC236}">
                <a16:creationId xmlns:a16="http://schemas.microsoft.com/office/drawing/2014/main" id="{3FA7E733-567E-460E-AF23-1BA78CF35043}"/>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PRIORITISED ACTION REGISTER</a:t>
            </a:r>
          </a:p>
        </p:txBody>
      </p:sp>
      <p:sp>
        <p:nvSpPr>
          <p:cNvPr id="4" name="">
            <a:extLst xmlns:a="http://schemas.openxmlformats.org/drawingml/2006/main">
              <a:ext uri="{FF2B5EF4-FFF2-40B4-BE49-F238E27FC236}">
                <a16:creationId xmlns:a16="http://schemas.microsoft.com/office/drawing/2014/main" id="{9E15BCDE-2D28-4B52-970F-FC47131310B8}"/>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E3B584B3-F38D-46A7-B3F2-D30FD4DC858D}"/>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7EF198E4-307B-46EB-BE11-0943EF2A9D1F}"/>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26">
            <a:extLst xmlns:a="http://schemas.openxmlformats.org/drawingml/2006/main">
              <a:ext uri="{FF2B5EF4-FFF2-40B4-BE49-F238E27FC236}">
                <a16:creationId xmlns:a16="http://schemas.microsoft.com/office/drawing/2014/main" id="{5CFE5C8D-5650-4151-8A07-36117D1778A9}"/>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26</a:t>
            </a:r>
          </a:p>
        </p:txBody>
      </p:sp>
      <p:sp>
        <p:nvSpPr>
          <p:cNvPr id="8" name="Eight decisions, with clear ownership">
            <a:extLst xmlns:a="http://schemas.openxmlformats.org/drawingml/2006/main">
              <a:ext uri="{FF2B5EF4-FFF2-40B4-BE49-F238E27FC236}">
                <a16:creationId xmlns:a16="http://schemas.microsoft.com/office/drawing/2014/main" id="{4C4F6A23-BBEE-4246-8807-7BDAD9B7C5DF}"/>
              </a:ext>
            </a:extLst>
          </p:cNvPr>
          <p:cNvSpPr>
            <a:spLocks xmlns:a="http://schemas.openxmlformats.org/drawingml/2006/main" noGrp="1"/>
          </p:cNvSpPr>
          <p:nvPr/>
        </p:nvSpPr>
        <p:spPr>
          <a:xfrm xmlns:a="http://schemas.openxmlformats.org/drawingml/2006/main">
            <a:off x="552450" y="1114425"/>
            <a:ext cx="110871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225" b="1">
                <a:solidFill>
                  <a:srgbClr val="0B0B0D"/>
                </a:solidFill>
                <a:latin typeface="Inter"/>
                <a:ea typeface="Inter"/>
                <a:cs typeface="Inter"/>
              </a:defRPr>
            </a:pPr>
            <a:r>
              <a:rPr sz="3225" b="1">
                <a:solidFill>
                  <a:srgbClr val="0B0B0D"/>
                </a:solidFill>
                <a:latin typeface="Inter"/>
                <a:ea typeface="Inter"/>
                <a:cs typeface="Inter"/>
              </a:rPr>
              <a:t>Eight decisions, with clear ownership</a:t>
            </a:r>
          </a:p>
        </p:txBody>
      </p:sp>
      <p:sp>
        <p:nvSpPr>
          <p:cNvPr id="9" name="Your authorised team approves and implements changes. No edits ar">
            <a:extLst xmlns:a="http://schemas.openxmlformats.org/drawingml/2006/main">
              <a:ext uri="{FF2B5EF4-FFF2-40B4-BE49-F238E27FC236}">
                <a16:creationId xmlns:a16="http://schemas.microsoft.com/office/drawing/2014/main" id="{BC461127-DB71-48DE-9268-F0066E6014D5}"/>
              </a:ext>
            </a:extLst>
          </p:cNvPr>
          <p:cNvSpPr>
            <a:spLocks xmlns:a="http://schemas.openxmlformats.org/drawingml/2006/main" noGrp="1"/>
          </p:cNvSpPr>
          <p:nvPr/>
        </p:nvSpPr>
        <p:spPr>
          <a:xfrm xmlns:a="http://schemas.openxmlformats.org/drawingml/2006/main">
            <a:off x="552450" y="1809750"/>
            <a:ext cx="110871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0504D"/>
                </a:solidFill>
                <a:latin typeface="Inter"/>
                <a:ea typeface="Inter"/>
                <a:cs typeface="Inter"/>
              </a:defRPr>
            </a:pPr>
            <a:r>
              <a:rPr sz="1575" b="0">
                <a:solidFill>
                  <a:srgbClr val="50504D"/>
                </a:solidFill>
                <a:latin typeface="Inter"/>
                <a:ea typeface="Inter"/>
                <a:cs typeface="Inter"/>
              </a:rPr>
              <a:t>Your authorised team approves and implements changes. No edits are included here.</a:t>
            </a:r>
          </a:p>
        </p:txBody>
      </p:sp>
      <p:graphicFrame>
        <p:nvGraphicFramePr>
          <p:cNvPr id="21" name=""/>
          <p:cNvGraphicFramePr/>
          <p:nvPr/>
        </p:nvGraphicFramePr>
        <p:xfrm>
          <a:off xmlns:a="http://schemas.openxmlformats.org/drawingml/2006/main" x="552450" y="2314575"/>
          <a:ext xmlns:a="http://schemas.openxmlformats.org/drawingml/2006/main" cx="11087100" cy="3381375"/>
        </p:xfrm>
        <a:graphic xmlns:a="http://schemas.openxmlformats.org/drawingml/2006/main">
          <a:graphicData uri="http://schemas.openxmlformats.org/drawingml/2006/table">
            <a:tbl>
              <a:tblPr/>
              <a:tblGrid>
                <a:gridCol w="1171575"/>
                <a:gridCol w="790575"/>
                <a:gridCol w="4410075"/>
                <a:gridCol w="2095500"/>
                <a:gridCol w="2619375"/>
              </a:tblGrid>
              <a:tr h="375708">
                <a:tc>
                  <a:txBody>
                    <a:bodyPr>
                      <a:noAutofit/>
                    </a:bodyPr>
                    <a:lstStyle/>
                    <a:p>
                      <a:r>
                        <a:rPr sz="1125" b="1">
                          <a:solidFill>
                            <a:srgbClr val="50504D"/>
                          </a:solidFill>
                          <a:latin typeface="Inter"/>
                          <a:ea typeface="Inter"/>
                          <a:cs typeface="Inter"/>
                        </a:rPr>
                        <a:t>ID / PRIORITY</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AREA</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PROPOSED ACTION</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OWNER</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VALIDATION</a:t>
                      </a:r>
                    </a:p>
                  </a:txBody>
                  <a:tcPr marL="91440" marR="91440" marT="45720" marB="45720">
                    <a:solidFill>
                      <a:srgbClr val="F3F0E8"/>
                    </a:solidFill>
                  </a:tcPr>
                </a:tc>
              </a:tr>
              <a:tr h="375708">
                <a:tc>
                  <a:txBody>
                    <a:bodyPr>
                      <a:noAutofit/>
                    </a:bodyPr>
                    <a:lstStyle/>
                    <a:p>
                      <a:r>
                        <a:rPr sz="1275" b="1">
                          <a:solidFill>
                            <a:srgbClr val="0B0B0D"/>
                          </a:solidFill>
                          <a:latin typeface="Inter"/>
                          <a:ea typeface="Inter"/>
                          <a:cs typeface="Inter"/>
                        </a:rPr>
                        <a:t>F01 / P1</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01</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Separate brand; clarify campaign purpose</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Account manager</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Routing + spend baseline</a:t>
                      </a:r>
                    </a:p>
                  </a:txBody>
                  <a:tcPr marL="91440" marR="91440" marT="45720" marB="45720">
                    <a:solidFill>
                      <a:srgbClr val="FFFFFF"/>
                    </a:solidFill>
                  </a:tcPr>
                </a:tc>
              </a:tr>
              <a:tr h="375708">
                <a:tc>
                  <a:txBody>
                    <a:bodyPr>
                      <a:noAutofit/>
                    </a:bodyPr>
                    <a:lstStyle/>
                    <a:p>
                      <a:r>
                        <a:rPr sz="1275" b="1">
                          <a:solidFill>
                            <a:srgbClr val="0B0B0D"/>
                          </a:solidFill>
                          <a:latin typeface="Inter"/>
                          <a:ea typeface="Inter"/>
                          <a:cs typeface="Inter"/>
                        </a:rPr>
                        <a:t>F02 / P1</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06 + 03</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Remove page views from enquiry goals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Account manager</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Goal map + new baseline</a:t>
                      </a:r>
                    </a:p>
                  </a:txBody>
                  <a:tcPr marL="91440" marR="91440" marT="45720" marB="45720">
                    <a:solidFill>
                      <a:srgbClr val="FFFFFF"/>
                    </a:solidFill>
                  </a:tcPr>
                </a:tc>
              </a:tr>
              <a:tr h="375708">
                <a:tc>
                  <a:txBody>
                    <a:bodyPr>
                      <a:noAutofit/>
                    </a:bodyPr>
                    <a:lstStyle/>
                    <a:p>
                      <a:r>
                        <a:rPr sz="1275" b="1">
                          <a:solidFill>
                            <a:srgbClr val="0B0B0D"/>
                          </a:solidFill>
                          <a:latin typeface="Inter"/>
                          <a:ea typeface="Inter"/>
                          <a:cs typeface="Inter"/>
                        </a:rPr>
                        <a:t>F03 / P1</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02</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Review exclusions; attach negative lists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Account manager</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Conflicts + query cost</a:t>
                      </a:r>
                    </a:p>
                  </a:txBody>
                  <a:tcPr marL="91440" marR="91440" marT="45720" marB="45720">
                    <a:solidFill>
                      <a:srgbClr val="FFFFFF"/>
                    </a:solidFill>
                  </a:tcPr>
                </a:tc>
              </a:tr>
              <a:tr h="375708">
                <a:tc>
                  <a:txBody>
                    <a:bodyPr>
                      <a:noAutofit/>
                    </a:bodyPr>
                    <a:lstStyle/>
                    <a:p>
                      <a:r>
                        <a:rPr sz="1275" b="1">
                          <a:solidFill>
                            <a:srgbClr val="0B0B0D"/>
                          </a:solidFill>
                          <a:latin typeface="Inter"/>
                          <a:ea typeface="Inter"/>
                          <a:cs typeface="Inter"/>
                        </a:rPr>
                        <a:t>F04 / P2</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05</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Review homepage routing and URL scope</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Owner + manager</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Approved paths / exclusions</a:t>
                      </a:r>
                    </a:p>
                  </a:txBody>
                  <a:tcPr marL="91440" marR="91440" marT="45720" marB="45720">
                    <a:solidFill>
                      <a:srgbClr val="FFFFFF"/>
                    </a:solidFill>
                  </a:tcPr>
                </a:tc>
              </a:tr>
              <a:tr h="375708">
                <a:tc>
                  <a:txBody>
                    <a:bodyPr>
                      <a:noAutofit/>
                    </a:bodyPr>
                    <a:lstStyle/>
                    <a:p>
                      <a:r>
                        <a:rPr sz="1275" b="1">
                          <a:solidFill>
                            <a:srgbClr val="0B0B0D"/>
                          </a:solidFill>
                          <a:latin typeface="Inter"/>
                          <a:ea typeface="Inter"/>
                          <a:cs typeface="Inter"/>
                        </a:rPr>
                        <a:t>F05 / P2</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07</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Review locations and campaign networks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Account manager</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Bounded test</a:t>
                      </a:r>
                    </a:p>
                  </a:txBody>
                  <a:tcPr marL="91440" marR="91440" marT="45720" marB="45720">
                    <a:solidFill>
                      <a:srgbClr val="FFFFFF"/>
                    </a:solidFill>
                  </a:tcPr>
                </a:tc>
              </a:tr>
              <a:tr h="375708">
                <a:tc>
                  <a:txBody>
                    <a:bodyPr>
                      <a:noAutofit/>
                    </a:bodyPr>
                    <a:lstStyle/>
                    <a:p>
                      <a:r>
                        <a:rPr sz="1275" b="1">
                          <a:solidFill>
                            <a:srgbClr val="0B0B0D"/>
                          </a:solidFill>
                          <a:latin typeface="Inter"/>
                          <a:ea typeface="Inter"/>
                          <a:cs typeface="Inter"/>
                        </a:rPr>
                        <a:t>F06 / P2</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08</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Resolve D01/D02; review rank inputs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PPC + web team</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IS + enquiry-action trend</a:t>
                      </a:r>
                    </a:p>
                  </a:txBody>
                  <a:tcPr marL="91440" marR="91440" marT="45720" marB="45720">
                    <a:solidFill>
                      <a:srgbClr val="FFFFFF"/>
                    </a:solidFill>
                  </a:tcPr>
                </a:tc>
              </a:tr>
              <a:tr h="375708">
                <a:tc>
                  <a:txBody>
                    <a:bodyPr>
                      <a:noAutofit/>
                    </a:bodyPr>
                    <a:lstStyle/>
                    <a:p>
                      <a:r>
                        <a:rPr sz="1275" b="1">
                          <a:solidFill>
                            <a:srgbClr val="0B0B0D"/>
                          </a:solidFill>
                          <a:latin typeface="Inter"/>
                          <a:ea typeface="Inter"/>
                          <a:cs typeface="Inter"/>
                        </a:rPr>
                        <a:t>F07 / P3</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04</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Run repair-message experiment T01</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Copy + account team</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Stable enquiry-action CPA</a:t>
                      </a:r>
                    </a:p>
                  </a:txBody>
                  <a:tcPr marL="91440" marR="91440" marT="45720" marB="45720">
                    <a:solidFill>
                      <a:srgbClr val="FFFFFF"/>
                    </a:solidFill>
                  </a:tcPr>
                </a:tc>
              </a:tr>
              <a:tr h="375708">
                <a:tc>
                  <a:txBody>
                    <a:bodyPr>
                      <a:noAutofit/>
                    </a:bodyPr>
                    <a:lstStyle/>
                    <a:p>
                      <a:r>
                        <a:rPr sz="1275" b="1">
                          <a:solidFill>
                            <a:srgbClr val="0B0B0D"/>
                          </a:solidFill>
                          <a:latin typeface="Inter"/>
                          <a:ea typeface="Inter"/>
                          <a:cs typeface="Inter"/>
                        </a:rPr>
                        <a:t>F08 / P3</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03</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Reassess a capped allocation test</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Owner + manager</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Spend + volume guardrails</a:t>
                      </a:r>
                    </a:p>
                  </a:txBody>
                  <a:tcPr marL="91440" marR="91440" marT="45720" marB="45720">
                    <a:solidFill>
                      <a:srgbClr val="FFFFFF"/>
                    </a:solidFill>
                  </a:tcPr>
                </a:tc>
              </a:tr>
            </a:tbl>
          </a:graphicData>
        </a:graphic>
      </p:graphicFrame>
      <p:sp>
        <p:nvSpPr>
          <p:cNvPr id="11" name="P1: correct a material issue. P2: review evidence. P3: controlled">
            <a:extLst xmlns:a="http://schemas.openxmlformats.org/drawingml/2006/main">
              <a:ext uri="{FF2B5EF4-FFF2-40B4-BE49-F238E27FC236}">
                <a16:creationId xmlns:a16="http://schemas.microsoft.com/office/drawing/2014/main" id="{67303736-AE28-47AC-9389-65AF1A7F515E}"/>
              </a:ext>
            </a:extLst>
          </p:cNvPr>
          <p:cNvSpPr>
            <a:spLocks xmlns:a="http://schemas.openxmlformats.org/drawingml/2006/main" noGrp="1"/>
          </p:cNvSpPr>
          <p:nvPr/>
        </p:nvSpPr>
        <p:spPr>
          <a:xfrm xmlns:a="http://schemas.openxmlformats.org/drawingml/2006/main">
            <a:off x="552450" y="5924550"/>
            <a:ext cx="110871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0504D"/>
                </a:solidFill>
                <a:latin typeface="Inter"/>
                <a:ea typeface="Inter"/>
                <a:cs typeface="Inter"/>
              </a:defRPr>
            </a:pPr>
            <a:r>
              <a:rPr sz="1200" b="0">
                <a:solidFill>
                  <a:srgbClr val="50504D"/>
                </a:solidFill>
                <a:latin typeface="Inter"/>
                <a:ea typeface="Inter"/>
                <a:cs typeface="Inter"/>
              </a:rPr>
              <a:t>P1: correct a material issue. P2: review evidence. P3: controlled optimisation test. Lead quality is unverified; no qualified-lead trend is claimed.</a:t>
            </a:r>
          </a:p>
        </p:txBody>
      </p:sp>
    </p:spTree>
    <p:extLst>
      <p:ext uri="{BB962C8B-B14F-4D97-AF65-F5344CB8AC3E}">
        <p14:creationId xmlns:p14="http://schemas.microsoft.com/office/powerpoint/2010/main" val="3345381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 7">
            <a:extLst xmlns:a="http://schemas.openxmlformats.org/drawingml/2006/main">
              <a:ext uri="{FF2B5EF4-FFF2-40B4-BE49-F238E27FC236}">
                <a16:creationId xmlns:a16="http://schemas.microsoft.com/office/drawing/2014/main" id="{54F58BBC-A315-4DA4-B8FB-51D8F908C875}"/>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100" b="1">
                <a:solidFill>
                  <a:srgbClr val="0B0B0D"/>
                </a:solidFill>
                <a:latin typeface="Inter"/>
                <a:ea typeface="Inter"/>
                <a:cs typeface="Inter"/>
              </a:rPr>
              <a:t>Fix first. Test next. Scale carefully.</a:t>
            </a:r>
            <a:endParaRPr sz="3100"/>
          </a:p>
        </p:txBody>
      </p:sp>
      <p:sp>
        <p:nvSpPr>
          <p:cNvPr id="10" name="Text 8">
            <a:extLst xmlns:a="http://schemas.openxmlformats.org/drawingml/2006/main">
              <a:ext uri="{FF2B5EF4-FFF2-40B4-BE49-F238E27FC236}">
                <a16:creationId xmlns:a16="http://schemas.microsoft.com/office/drawing/2014/main" id="{E6E4F55A-7119-4DED-83B7-8887BCB1528E}"/>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Timing depends on access, approvals, conversion lag and sufficient data. These are implementation stages, not audit-delivery promises.</a:t>
            </a:r>
            <a:endParaRPr sz="1340"/>
          </a:p>
        </p:txBody>
      </p:sp>
      <p:sp>
        <p:nvSpPr>
          <p:cNvPr id="11" name="Shape 9">
            <a:extLst xmlns:a="http://schemas.openxmlformats.org/drawingml/2006/main">
              <a:ext uri="{FF2B5EF4-FFF2-40B4-BE49-F238E27FC236}">
                <a16:creationId xmlns:a16="http://schemas.microsoft.com/office/drawing/2014/main" id="{B89DC390-EABA-4D49-B2EB-7DD9FAE9E3C6}"/>
              </a:ext>
            </a:extLst>
          </p:cNvPr>
          <p:cNvSpPr>
            <a:spLocks xmlns:a="http://schemas.openxmlformats.org/drawingml/2006/main" noGrp="1"/>
          </p:cNvSpPr>
          <p:nvPr/>
        </p:nvSpPr>
        <p:spPr>
          <a:xfrm xmlns:a="http://schemas.openxmlformats.org/drawingml/2006/main">
            <a:off x="548640" y="2542032"/>
            <a:ext cx="2578608" cy="3054096"/>
          </a:xfrm>
          <a:prstGeom xmlns:a="http://schemas.openxmlformats.org/drawingml/2006/main" prst="roundRect">
            <a:avLst>
              <a:gd name="adj" fmla="val 4610"/>
            </a:avLst>
          </a:prstGeom>
          <a:solidFill xmlns:a="http://schemas.openxmlformats.org/drawingml/2006/main">
            <a:srgbClr val="E8E3D8"/>
          </a:solidFill>
          <a:ln xmlns:a="http://schemas.openxmlformats.org/drawingml/2006/main" w="7620">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Text 10">
            <a:extLst xmlns:a="http://schemas.openxmlformats.org/drawingml/2006/main">
              <a:ext uri="{FF2B5EF4-FFF2-40B4-BE49-F238E27FC236}">
                <a16:creationId xmlns:a16="http://schemas.microsoft.com/office/drawing/2014/main" id="{2B36B9DA-1C10-4F50-BD4D-12BA8069B541}"/>
              </a:ext>
            </a:extLst>
          </p:cNvPr>
          <p:cNvSpPr>
            <a:spLocks xmlns:a="http://schemas.openxmlformats.org/drawingml/2006/main" noGrp="1"/>
          </p:cNvSpPr>
          <p:nvPr/>
        </p:nvSpPr>
        <p:spPr>
          <a:xfrm xmlns:a="http://schemas.openxmlformats.org/drawingml/2006/main">
            <a:off x="740664" y="2752344"/>
            <a:ext cx="21945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300" b="1">
                <a:solidFill>
                  <a:srgbClr val="1736BD"/>
                </a:solidFill>
                <a:latin typeface="Inter"/>
                <a:ea typeface="Inter"/>
                <a:cs typeface="Inter"/>
              </a:rPr>
              <a:t>01</a:t>
            </a:r>
            <a:endParaRPr sz="4300"/>
          </a:p>
        </p:txBody>
      </p:sp>
      <p:sp>
        <p:nvSpPr>
          <p:cNvPr id="13" name="Text 11">
            <a:extLst xmlns:a="http://schemas.openxmlformats.org/drawingml/2006/main">
              <a:ext uri="{FF2B5EF4-FFF2-40B4-BE49-F238E27FC236}">
                <a16:creationId xmlns:a16="http://schemas.microsoft.com/office/drawing/2014/main" id="{34FF59EB-1434-47E7-BFBD-394F7B5EAFEC}"/>
              </a:ext>
            </a:extLst>
          </p:cNvPr>
          <p:cNvSpPr>
            <a:spLocks xmlns:a="http://schemas.openxmlformats.org/drawingml/2006/main" noGrp="1"/>
          </p:cNvSpPr>
          <p:nvPr/>
        </p:nvSpPr>
        <p:spPr>
          <a:xfrm xmlns:a="http://schemas.openxmlformats.org/drawingml/2006/main">
            <a:off x="740664" y="3648456"/>
            <a:ext cx="2194560"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DAYS 1-14</a:t>
            </a:r>
            <a:endParaRPr sz="920"/>
          </a:p>
        </p:txBody>
      </p:sp>
      <p:sp>
        <p:nvSpPr>
          <p:cNvPr id="14" name="Text 12">
            <a:extLst xmlns:a="http://schemas.openxmlformats.org/drawingml/2006/main">
              <a:ext uri="{FF2B5EF4-FFF2-40B4-BE49-F238E27FC236}">
                <a16:creationId xmlns:a16="http://schemas.microsoft.com/office/drawing/2014/main" id="{50450E87-0509-48F1-BBC3-DE4BCE1FB23A}"/>
              </a:ext>
            </a:extLst>
          </p:cNvPr>
          <p:cNvSpPr>
            <a:spLocks xmlns:a="http://schemas.openxmlformats.org/drawingml/2006/main" noGrp="1"/>
          </p:cNvSpPr>
          <p:nvPr/>
        </p:nvSpPr>
        <p:spPr>
          <a:xfrm xmlns:a="http://schemas.openxmlformats.org/drawingml/2006/main">
            <a:off x="740664" y="4041648"/>
            <a:ext cx="2194560" cy="4297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500" b="1">
                <a:solidFill>
                  <a:srgbClr val="0B0B0D"/>
                </a:solidFill>
                <a:latin typeface="Inter"/>
                <a:ea typeface="Inter"/>
                <a:cs typeface="Inter"/>
              </a:rPr>
              <a:t>Stabilise</a:t>
            </a:r>
            <a:endParaRPr sz="2500"/>
          </a:p>
        </p:txBody>
      </p:sp>
      <p:sp>
        <p:nvSpPr>
          <p:cNvPr id="15" name="Text 13">
            <a:extLst xmlns:a="http://schemas.openxmlformats.org/drawingml/2006/main">
              <a:ext uri="{FF2B5EF4-FFF2-40B4-BE49-F238E27FC236}">
                <a16:creationId xmlns:a16="http://schemas.microsoft.com/office/drawing/2014/main" id="{8D0BD491-1122-4563-8718-9555F06D4A3E}"/>
              </a:ext>
            </a:extLst>
          </p:cNvPr>
          <p:cNvSpPr>
            <a:spLocks xmlns:a="http://schemas.openxmlformats.org/drawingml/2006/main" noGrp="1"/>
          </p:cNvSpPr>
          <p:nvPr/>
        </p:nvSpPr>
        <p:spPr>
          <a:xfrm xmlns:a="http://schemas.openxmlformats.org/drawingml/2006/main">
            <a:off x="740664" y="4645152"/>
            <a:ext cx="2194560" cy="74066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10">
                <a:solidFill>
                  <a:srgbClr val="50504D"/>
                </a:solidFill>
                <a:latin typeface="Inter"/>
                <a:ea typeface="Inter"/>
                <a:cs typeface="Inter"/>
              </a:rPr>
              <a:t>Agree enquiry-only goals.</a:t>
            </a:r>
            <a:endParaRPr sz="1210"/>
          </a:p>
          <a:p xmlns:a="http://schemas.openxmlformats.org/drawingml/2006/main">
            <a:pPr marL="0" indent="0">
              <a:buNone/>
            </a:pPr>
            <a:r>
              <a:rPr sz="1210">
                <a:solidFill>
                  <a:srgbClr val="50504D"/>
                </a:solidFill>
                <a:latin typeface="Inter"/>
                <a:ea typeface="Inter"/>
                <a:cs typeface="Inter"/>
              </a:rPr>
              <a:t>Review negatives and conflicts.</a:t>
            </a:r>
            <a:endParaRPr sz="1210"/>
          </a:p>
          <a:p xmlns:a="http://schemas.openxmlformats.org/drawingml/2006/main">
            <a:pPr marL="0" indent="0">
              <a:buNone/>
            </a:pPr>
            <a:r>
              <a:rPr sz="1210">
                <a:solidFill>
                  <a:srgbClr val="50504D"/>
                </a:solidFill>
                <a:latin typeface="Inter"/>
                <a:ea typeface="Inter"/>
                <a:cs typeface="Inter"/>
              </a:rPr>
              <a:t>Log each approved change.</a:t>
            </a:r>
            <a:endParaRPr sz="1210"/>
          </a:p>
        </p:txBody>
      </p:sp>
      <p:sp>
        <p:nvSpPr>
          <p:cNvPr id="16" name="Shape 14">
            <a:extLst xmlns:a="http://schemas.openxmlformats.org/drawingml/2006/main">
              <a:ext uri="{FF2B5EF4-FFF2-40B4-BE49-F238E27FC236}">
                <a16:creationId xmlns:a16="http://schemas.microsoft.com/office/drawing/2014/main" id="{CD59B02F-F6E4-4CBA-A15F-4497F4FBFCD6}"/>
              </a:ext>
            </a:extLst>
          </p:cNvPr>
          <p:cNvSpPr>
            <a:spLocks xmlns:a="http://schemas.openxmlformats.org/drawingml/2006/main" noGrp="1"/>
          </p:cNvSpPr>
          <p:nvPr/>
        </p:nvSpPr>
        <p:spPr>
          <a:xfrm xmlns:a="http://schemas.openxmlformats.org/drawingml/2006/main">
            <a:off x="3392424" y="2542032"/>
            <a:ext cx="2578608" cy="3054096"/>
          </a:xfrm>
          <a:prstGeom xmlns:a="http://schemas.openxmlformats.org/drawingml/2006/main" prst="roundRect">
            <a:avLst>
              <a:gd name="adj" fmla="val 4610"/>
            </a:avLst>
          </a:prstGeom>
          <a:solidFill xmlns:a="http://schemas.openxmlformats.org/drawingml/2006/main">
            <a:srgbClr val="E8E3D8"/>
          </a:solidFill>
          <a:ln xmlns:a="http://schemas.openxmlformats.org/drawingml/2006/main" w="7620">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17" name="Text 15">
            <a:extLst xmlns:a="http://schemas.openxmlformats.org/drawingml/2006/main">
              <a:ext uri="{FF2B5EF4-FFF2-40B4-BE49-F238E27FC236}">
                <a16:creationId xmlns:a16="http://schemas.microsoft.com/office/drawing/2014/main" id="{7DD2AB38-B3AA-477A-9C50-E3E04D4B0DBA}"/>
              </a:ext>
            </a:extLst>
          </p:cNvPr>
          <p:cNvSpPr>
            <a:spLocks xmlns:a="http://schemas.openxmlformats.org/drawingml/2006/main" noGrp="1"/>
          </p:cNvSpPr>
          <p:nvPr/>
        </p:nvSpPr>
        <p:spPr>
          <a:xfrm xmlns:a="http://schemas.openxmlformats.org/drawingml/2006/main">
            <a:off x="3584448" y="2752344"/>
            <a:ext cx="21945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300" b="1">
                <a:solidFill>
                  <a:srgbClr val="1736BD"/>
                </a:solidFill>
                <a:latin typeface="Inter"/>
                <a:ea typeface="Inter"/>
                <a:cs typeface="Inter"/>
              </a:rPr>
              <a:t>02</a:t>
            </a:r>
            <a:endParaRPr sz="4300"/>
          </a:p>
        </p:txBody>
      </p:sp>
      <p:sp>
        <p:nvSpPr>
          <p:cNvPr id="18" name="Text 16">
            <a:extLst xmlns:a="http://schemas.openxmlformats.org/drawingml/2006/main">
              <a:ext uri="{FF2B5EF4-FFF2-40B4-BE49-F238E27FC236}">
                <a16:creationId xmlns:a16="http://schemas.microsoft.com/office/drawing/2014/main" id="{93CF8264-37BF-4DFF-A446-512A71E6598D}"/>
              </a:ext>
            </a:extLst>
          </p:cNvPr>
          <p:cNvSpPr>
            <a:spLocks xmlns:a="http://schemas.openxmlformats.org/drawingml/2006/main" noGrp="1"/>
          </p:cNvSpPr>
          <p:nvPr/>
        </p:nvSpPr>
        <p:spPr>
          <a:xfrm xmlns:a="http://schemas.openxmlformats.org/drawingml/2006/main">
            <a:off x="3584448" y="3648456"/>
            <a:ext cx="2194560"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DAYS 15-30</a:t>
            </a:r>
            <a:endParaRPr sz="920"/>
          </a:p>
        </p:txBody>
      </p:sp>
      <p:sp>
        <p:nvSpPr>
          <p:cNvPr id="19" name="Text 17">
            <a:extLst xmlns:a="http://schemas.openxmlformats.org/drawingml/2006/main">
              <a:ext uri="{FF2B5EF4-FFF2-40B4-BE49-F238E27FC236}">
                <a16:creationId xmlns:a16="http://schemas.microsoft.com/office/drawing/2014/main" id="{8D5607DA-EF9A-48C6-BB45-B752B86E9989}"/>
              </a:ext>
            </a:extLst>
          </p:cNvPr>
          <p:cNvSpPr>
            <a:spLocks xmlns:a="http://schemas.openxmlformats.org/drawingml/2006/main" noGrp="1"/>
          </p:cNvSpPr>
          <p:nvPr/>
        </p:nvSpPr>
        <p:spPr>
          <a:xfrm xmlns:a="http://schemas.openxmlformats.org/drawingml/2006/main">
            <a:off x="3584448" y="4041648"/>
            <a:ext cx="2194560" cy="4297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500" b="1">
                <a:solidFill>
                  <a:srgbClr val="0B0B0D"/>
                </a:solidFill>
                <a:latin typeface="Inter"/>
                <a:ea typeface="Inter"/>
                <a:cs typeface="Inter"/>
              </a:rPr>
              <a:t>Refine</a:t>
            </a:r>
            <a:endParaRPr sz="2500"/>
          </a:p>
        </p:txBody>
      </p:sp>
      <p:sp>
        <p:nvSpPr>
          <p:cNvPr id="20" name="Text 18">
            <a:extLst xmlns:a="http://schemas.openxmlformats.org/drawingml/2006/main">
              <a:ext uri="{FF2B5EF4-FFF2-40B4-BE49-F238E27FC236}">
                <a16:creationId xmlns:a16="http://schemas.microsoft.com/office/drawing/2014/main" id="{A27F3FFB-CCB5-4AEF-89F0-A15B8863991E}"/>
              </a:ext>
            </a:extLst>
          </p:cNvPr>
          <p:cNvSpPr>
            <a:spLocks xmlns:a="http://schemas.openxmlformats.org/drawingml/2006/main" noGrp="1"/>
          </p:cNvSpPr>
          <p:nvPr/>
        </p:nvSpPr>
        <p:spPr>
          <a:xfrm xmlns:a="http://schemas.openxmlformats.org/drawingml/2006/main">
            <a:off x="3584448" y="4645152"/>
            <a:ext cx="2194560" cy="74066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10">
                <a:solidFill>
                  <a:srgbClr val="50504D"/>
                </a:solidFill>
                <a:latin typeface="Inter"/>
                <a:ea typeface="Inter"/>
                <a:cs typeface="Inter"/>
              </a:rPr>
              <a:t>Check the new goal baseline.</a:t>
            </a:r>
            <a:endParaRPr sz="1210"/>
          </a:p>
          <a:p xmlns:a="http://schemas.openxmlformats.org/drawingml/2006/main">
            <a:pPr marL="0" indent="0">
              <a:buNone/>
            </a:pPr>
            <a:r>
              <a:rPr sz="1210">
                <a:solidFill>
                  <a:srgbClr val="50504D"/>
                </a:solidFill>
                <a:latin typeface="Inter"/>
                <a:ea typeface="Inter"/>
                <a:cs typeface="Inter"/>
              </a:rPr>
              <a:t>Review URLs and targeting.</a:t>
            </a:r>
            <a:endParaRPr sz="1210"/>
          </a:p>
          <a:p xmlns:a="http://schemas.openxmlformats.org/drawingml/2006/main">
            <a:pPr marL="0" indent="0">
              <a:buNone/>
            </a:pPr>
            <a:r>
              <a:rPr sz="1210">
                <a:solidFill>
                  <a:srgbClr val="50504D"/>
                </a:solidFill>
                <a:latin typeface="Inter"/>
                <a:ea typeface="Inter"/>
                <a:cs typeface="Inter"/>
              </a:rPr>
              <a:t>Keep total spend controlled.</a:t>
            </a:r>
            <a:endParaRPr sz="1210"/>
          </a:p>
        </p:txBody>
      </p:sp>
      <p:sp>
        <p:nvSpPr>
          <p:cNvPr id="21" name="Shape 19">
            <a:extLst xmlns:a="http://schemas.openxmlformats.org/drawingml/2006/main">
              <a:ext uri="{FF2B5EF4-FFF2-40B4-BE49-F238E27FC236}">
                <a16:creationId xmlns:a16="http://schemas.microsoft.com/office/drawing/2014/main" id="{F8076C9F-C810-4524-B10C-9F7A4B80C422}"/>
              </a:ext>
            </a:extLst>
          </p:cNvPr>
          <p:cNvSpPr>
            <a:spLocks xmlns:a="http://schemas.openxmlformats.org/drawingml/2006/main" noGrp="1"/>
          </p:cNvSpPr>
          <p:nvPr/>
        </p:nvSpPr>
        <p:spPr>
          <a:xfrm xmlns:a="http://schemas.openxmlformats.org/drawingml/2006/main">
            <a:off x="6236208" y="2542032"/>
            <a:ext cx="2578608" cy="3054096"/>
          </a:xfrm>
          <a:prstGeom xmlns:a="http://schemas.openxmlformats.org/drawingml/2006/main" prst="roundRect">
            <a:avLst>
              <a:gd name="adj" fmla="val 4610"/>
            </a:avLst>
          </a:prstGeom>
          <a:solidFill xmlns:a="http://schemas.openxmlformats.org/drawingml/2006/main">
            <a:srgbClr val="E8E3D8"/>
          </a:solidFill>
          <a:ln xmlns:a="http://schemas.openxmlformats.org/drawingml/2006/main" w="7620">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Text 20">
            <a:extLst xmlns:a="http://schemas.openxmlformats.org/drawingml/2006/main">
              <a:ext uri="{FF2B5EF4-FFF2-40B4-BE49-F238E27FC236}">
                <a16:creationId xmlns:a16="http://schemas.microsoft.com/office/drawing/2014/main" id="{D1ABF486-450C-42A3-80BC-C8468A8FB046}"/>
              </a:ext>
            </a:extLst>
          </p:cNvPr>
          <p:cNvSpPr>
            <a:spLocks xmlns:a="http://schemas.openxmlformats.org/drawingml/2006/main" noGrp="1"/>
          </p:cNvSpPr>
          <p:nvPr/>
        </p:nvSpPr>
        <p:spPr>
          <a:xfrm xmlns:a="http://schemas.openxmlformats.org/drawingml/2006/main">
            <a:off x="6428232" y="2752344"/>
            <a:ext cx="21945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300" b="1">
                <a:solidFill>
                  <a:srgbClr val="1736BD"/>
                </a:solidFill>
                <a:latin typeface="Inter"/>
                <a:ea typeface="Inter"/>
                <a:cs typeface="Inter"/>
              </a:rPr>
              <a:t>03</a:t>
            </a:r>
            <a:endParaRPr sz="4300"/>
          </a:p>
        </p:txBody>
      </p:sp>
      <p:sp>
        <p:nvSpPr>
          <p:cNvPr id="23" name="Text 21">
            <a:extLst xmlns:a="http://schemas.openxmlformats.org/drawingml/2006/main">
              <a:ext uri="{FF2B5EF4-FFF2-40B4-BE49-F238E27FC236}">
                <a16:creationId xmlns:a16="http://schemas.microsoft.com/office/drawing/2014/main" id="{B27E3981-21F2-46FF-A98F-E45819E7C11C}"/>
              </a:ext>
            </a:extLst>
          </p:cNvPr>
          <p:cNvSpPr>
            <a:spLocks xmlns:a="http://schemas.openxmlformats.org/drawingml/2006/main" noGrp="1"/>
          </p:cNvSpPr>
          <p:nvPr/>
        </p:nvSpPr>
        <p:spPr>
          <a:xfrm xmlns:a="http://schemas.openxmlformats.org/drawingml/2006/main">
            <a:off x="6428232" y="3648456"/>
            <a:ext cx="2194560"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DAYS 31-60</a:t>
            </a:r>
            <a:endParaRPr sz="920"/>
          </a:p>
        </p:txBody>
      </p:sp>
      <p:sp>
        <p:nvSpPr>
          <p:cNvPr id="24" name="Text 22">
            <a:extLst xmlns:a="http://schemas.openxmlformats.org/drawingml/2006/main">
              <a:ext uri="{FF2B5EF4-FFF2-40B4-BE49-F238E27FC236}">
                <a16:creationId xmlns:a16="http://schemas.microsoft.com/office/drawing/2014/main" id="{15335DE2-5004-4B8D-AAE6-7CEEDD402FC9}"/>
              </a:ext>
            </a:extLst>
          </p:cNvPr>
          <p:cNvSpPr>
            <a:spLocks xmlns:a="http://schemas.openxmlformats.org/drawingml/2006/main" noGrp="1"/>
          </p:cNvSpPr>
          <p:nvPr/>
        </p:nvSpPr>
        <p:spPr>
          <a:xfrm xmlns:a="http://schemas.openxmlformats.org/drawingml/2006/main">
            <a:off x="6428232" y="4041648"/>
            <a:ext cx="2194560" cy="4297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500" b="1">
                <a:solidFill>
                  <a:srgbClr val="0B0B0D"/>
                </a:solidFill>
                <a:latin typeface="Inter"/>
                <a:ea typeface="Inter"/>
                <a:cs typeface="Inter"/>
              </a:rPr>
              <a:t>Test</a:t>
            </a:r>
            <a:endParaRPr sz="2500"/>
          </a:p>
        </p:txBody>
      </p:sp>
      <p:sp>
        <p:nvSpPr>
          <p:cNvPr id="25" name="Text 23">
            <a:extLst xmlns:a="http://schemas.openxmlformats.org/drawingml/2006/main">
              <a:ext uri="{FF2B5EF4-FFF2-40B4-BE49-F238E27FC236}">
                <a16:creationId xmlns:a16="http://schemas.microsoft.com/office/drawing/2014/main" id="{69393CC4-1414-4CE2-AC30-91E648F54B89}"/>
              </a:ext>
            </a:extLst>
          </p:cNvPr>
          <p:cNvSpPr>
            <a:spLocks xmlns:a="http://schemas.openxmlformats.org/drawingml/2006/main" noGrp="1"/>
          </p:cNvSpPr>
          <p:nvPr/>
        </p:nvSpPr>
        <p:spPr>
          <a:xfrm xmlns:a="http://schemas.openxmlformats.org/drawingml/2006/main">
            <a:off x="6428232" y="4645152"/>
            <a:ext cx="2194560" cy="74066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10">
                <a:solidFill>
                  <a:srgbClr val="50504D"/>
                </a:solidFill>
                <a:latin typeface="Inter"/>
                <a:ea typeface="Inter"/>
                <a:cs typeface="Inter"/>
              </a:rPr>
              <a:t>Run the repair-message test.</a:t>
            </a:r>
            <a:endParaRPr sz="1210"/>
          </a:p>
          <a:p xmlns:a="http://schemas.openxmlformats.org/drawingml/2006/main">
            <a:pPr marL="0" indent="0">
              <a:buNone/>
            </a:pPr>
            <a:r>
              <a:rPr sz="1210">
                <a:solidFill>
                  <a:srgbClr val="50504D"/>
                </a:solidFill>
                <a:latin typeface="Inter"/>
                <a:ea typeface="Inter"/>
                <a:cs typeface="Inter"/>
              </a:rPr>
              <a:t>Avoid simultaneous edits.</a:t>
            </a:r>
            <a:endParaRPr sz="1210"/>
          </a:p>
          <a:p xmlns:a="http://schemas.openxmlformats.org/drawingml/2006/main">
            <a:pPr marL="0" indent="0">
              <a:buNone/>
            </a:pPr>
            <a:r>
              <a:rPr sz="1210">
                <a:solidFill>
                  <a:srgbClr val="50504D"/>
                </a:solidFill>
                <a:latin typeface="Inter"/>
                <a:ea typeface="Inter"/>
                <a:cs typeface="Inter"/>
              </a:rPr>
              <a:t>Track cost and action volume.</a:t>
            </a:r>
            <a:endParaRPr sz="1210"/>
          </a:p>
        </p:txBody>
      </p:sp>
      <p:sp>
        <p:nvSpPr>
          <p:cNvPr id="26" name="Shape 24">
            <a:extLst xmlns:a="http://schemas.openxmlformats.org/drawingml/2006/main">
              <a:ext uri="{FF2B5EF4-FFF2-40B4-BE49-F238E27FC236}">
                <a16:creationId xmlns:a16="http://schemas.microsoft.com/office/drawing/2014/main" id="{86384E9A-096A-4903-864C-2B4B6F1991FB}"/>
              </a:ext>
            </a:extLst>
          </p:cNvPr>
          <p:cNvSpPr>
            <a:spLocks xmlns:a="http://schemas.openxmlformats.org/drawingml/2006/main" noGrp="1"/>
          </p:cNvSpPr>
          <p:nvPr/>
        </p:nvSpPr>
        <p:spPr>
          <a:xfrm xmlns:a="http://schemas.openxmlformats.org/drawingml/2006/main">
            <a:off x="9079992" y="2542032"/>
            <a:ext cx="2578608" cy="3054096"/>
          </a:xfrm>
          <a:prstGeom xmlns:a="http://schemas.openxmlformats.org/drawingml/2006/main" prst="roundRect">
            <a:avLst>
              <a:gd name="adj" fmla="val 4610"/>
            </a:avLst>
          </a:prstGeom>
          <a:solidFill xmlns:a="http://schemas.openxmlformats.org/drawingml/2006/main">
            <a:srgbClr val="E8E3D8"/>
          </a:solidFill>
          <a:ln xmlns:a="http://schemas.openxmlformats.org/drawingml/2006/main" w="7620">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27" name="Text 25">
            <a:extLst xmlns:a="http://schemas.openxmlformats.org/drawingml/2006/main">
              <a:ext uri="{FF2B5EF4-FFF2-40B4-BE49-F238E27FC236}">
                <a16:creationId xmlns:a16="http://schemas.microsoft.com/office/drawing/2014/main" id="{D91E7CBA-80AD-444C-9548-48E7BC3A1BAB}"/>
              </a:ext>
            </a:extLst>
          </p:cNvPr>
          <p:cNvSpPr>
            <a:spLocks xmlns:a="http://schemas.openxmlformats.org/drawingml/2006/main" noGrp="1"/>
          </p:cNvSpPr>
          <p:nvPr/>
        </p:nvSpPr>
        <p:spPr>
          <a:xfrm xmlns:a="http://schemas.openxmlformats.org/drawingml/2006/main">
            <a:off x="9272016" y="2752344"/>
            <a:ext cx="2194560"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300" b="1">
                <a:solidFill>
                  <a:srgbClr val="1736BD"/>
                </a:solidFill>
                <a:latin typeface="Inter"/>
                <a:ea typeface="Inter"/>
                <a:cs typeface="Inter"/>
              </a:rPr>
              <a:t>04</a:t>
            </a:r>
            <a:endParaRPr sz="4300"/>
          </a:p>
        </p:txBody>
      </p:sp>
      <p:sp>
        <p:nvSpPr>
          <p:cNvPr id="28" name="Text 26">
            <a:extLst xmlns:a="http://schemas.openxmlformats.org/drawingml/2006/main">
              <a:ext uri="{FF2B5EF4-FFF2-40B4-BE49-F238E27FC236}">
                <a16:creationId xmlns:a16="http://schemas.microsoft.com/office/drawing/2014/main" id="{2A7EEC79-02ED-4316-B0BA-EABD10C4B035}"/>
              </a:ext>
            </a:extLst>
          </p:cNvPr>
          <p:cNvSpPr>
            <a:spLocks xmlns:a="http://schemas.openxmlformats.org/drawingml/2006/main" noGrp="1"/>
          </p:cNvSpPr>
          <p:nvPr/>
        </p:nvSpPr>
        <p:spPr>
          <a:xfrm xmlns:a="http://schemas.openxmlformats.org/drawingml/2006/main">
            <a:off x="9272016" y="3648456"/>
            <a:ext cx="2194560"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50504D"/>
                </a:solidFill>
                <a:latin typeface="Inter"/>
                <a:ea typeface="Inter"/>
                <a:cs typeface="Inter"/>
              </a:rPr>
              <a:t>DAYS 61-90</a:t>
            </a:r>
            <a:endParaRPr sz="920"/>
          </a:p>
        </p:txBody>
      </p:sp>
      <p:sp>
        <p:nvSpPr>
          <p:cNvPr id="29" name="Text 27">
            <a:extLst xmlns:a="http://schemas.openxmlformats.org/drawingml/2006/main">
              <a:ext uri="{FF2B5EF4-FFF2-40B4-BE49-F238E27FC236}">
                <a16:creationId xmlns:a16="http://schemas.microsoft.com/office/drawing/2014/main" id="{DF45B94D-34D0-4F57-92B7-52899743BBD3}"/>
              </a:ext>
            </a:extLst>
          </p:cNvPr>
          <p:cNvSpPr>
            <a:spLocks xmlns:a="http://schemas.openxmlformats.org/drawingml/2006/main" noGrp="1"/>
          </p:cNvSpPr>
          <p:nvPr/>
        </p:nvSpPr>
        <p:spPr>
          <a:xfrm xmlns:a="http://schemas.openxmlformats.org/drawingml/2006/main">
            <a:off x="9272016" y="4041648"/>
            <a:ext cx="2194560" cy="4297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500" b="1">
                <a:solidFill>
                  <a:srgbClr val="0B0B0D"/>
                </a:solidFill>
                <a:latin typeface="Inter"/>
                <a:ea typeface="Inter"/>
                <a:cs typeface="Inter"/>
              </a:rPr>
              <a:t>Decide</a:t>
            </a:r>
            <a:endParaRPr sz="2500"/>
          </a:p>
        </p:txBody>
      </p:sp>
      <p:sp>
        <p:nvSpPr>
          <p:cNvPr id="30" name="Text 28">
            <a:extLst xmlns:a="http://schemas.openxmlformats.org/drawingml/2006/main">
              <a:ext uri="{FF2B5EF4-FFF2-40B4-BE49-F238E27FC236}">
                <a16:creationId xmlns:a16="http://schemas.microsoft.com/office/drawing/2014/main" id="{D60E2938-51C1-4610-8744-E5EAC5BD3D2E}"/>
              </a:ext>
            </a:extLst>
          </p:cNvPr>
          <p:cNvSpPr>
            <a:spLocks xmlns:a="http://schemas.openxmlformats.org/drawingml/2006/main" noGrp="1"/>
          </p:cNvSpPr>
          <p:nvPr/>
        </p:nvSpPr>
        <p:spPr>
          <a:xfrm xmlns:a="http://schemas.openxmlformats.org/drawingml/2006/main">
            <a:off x="9272016" y="4645152"/>
            <a:ext cx="2194560" cy="740664"/>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10">
                <a:solidFill>
                  <a:srgbClr val="50504D"/>
                </a:solidFill>
                <a:latin typeface="Inter"/>
                <a:ea typeface="Inter"/>
                <a:cs typeface="Inter"/>
              </a:rPr>
              <a:t>Read uncertainty and lag.</a:t>
            </a:r>
            <a:endParaRPr sz="1210"/>
          </a:p>
          <a:p xmlns:a="http://schemas.openxmlformats.org/drawingml/2006/main">
            <a:pPr marL="0" indent="0">
              <a:buNone/>
            </a:pPr>
            <a:r>
              <a:rPr sz="1210">
                <a:solidFill>
                  <a:srgbClr val="50504D"/>
                </a:solidFill>
                <a:latin typeface="Inter"/>
                <a:ea typeface="Inter"/>
                <a:cs typeface="Inter"/>
              </a:rPr>
              <a:t>Keep, revise or stop the test.</a:t>
            </a:r>
            <a:endParaRPr sz="1210"/>
          </a:p>
          <a:p xmlns:a="http://schemas.openxmlformats.org/drawingml/2006/main">
            <a:pPr marL="0" indent="0">
              <a:buNone/>
            </a:pPr>
            <a:r>
              <a:rPr sz="1210">
                <a:solidFill>
                  <a:srgbClr val="50504D"/>
                </a:solidFill>
                <a:latin typeface="Inter"/>
                <a:ea typeface="Inter"/>
                <a:cs typeface="Inter"/>
              </a:rPr>
              <a:t>Approve scaling only with evidence.</a:t>
            </a:r>
            <a:endParaRPr sz="1210"/>
          </a:p>
        </p:txBody>
      </p:sp>
      <p:pic>
        <p:nvPicPr>
          <p:cNvPr id="60" name=""/>
          <p:cNvPicPr>
            <a:picLocks xmlns:a="http://schemas.openxmlformats.org/drawingml/2006/main" noChangeAspect="1"/>
          </p:cNvPicPr>
          <p:nvPr/>
        </p:nvPicPr>
        <p:blipFill>
          <a:blip xmlns:r="http://schemas.openxmlformats.org/officeDocument/2006/relationships" xmlns:a="http://schemas.openxmlformats.org/drawingml/2006/main" r:embed="R5a8dc7cbfec7468c">
            <a:extLst>
              <a:ext uri="{96DAC541-7B7A-43D3-8B79-37D633B846F1}">
                <asvg:svgBlip xmlns:asvg="http://schemas.microsoft.com/office/drawing/2016/SVG/main" r:embed="R4a6ad44feaab4063"/>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32" name="Zbang">
            <a:extLst xmlns:a="http://schemas.openxmlformats.org/drawingml/2006/main">
              <a:ext uri="{FF2B5EF4-FFF2-40B4-BE49-F238E27FC236}">
                <a16:creationId xmlns:a16="http://schemas.microsoft.com/office/drawing/2014/main" id="{DB7AC31D-4961-42D3-B0AE-9516F087E503}"/>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3" name="PROPOSED IMPLEMENTATION ROADMAP">
            <a:extLst xmlns:a="http://schemas.openxmlformats.org/drawingml/2006/main">
              <a:ext uri="{FF2B5EF4-FFF2-40B4-BE49-F238E27FC236}">
                <a16:creationId xmlns:a16="http://schemas.microsoft.com/office/drawing/2014/main" id="{DC06A2BC-CF2D-4645-BD38-7BB604072664}"/>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PROPOSED IMPLEMENTATION ROADMAP</a:t>
            </a:r>
          </a:p>
        </p:txBody>
      </p:sp>
      <p:sp>
        <p:nvSpPr>
          <p:cNvPr id="34" name="">
            <a:extLst xmlns:a="http://schemas.openxmlformats.org/drawingml/2006/main">
              <a:ext uri="{FF2B5EF4-FFF2-40B4-BE49-F238E27FC236}">
                <a16:creationId xmlns:a16="http://schemas.microsoft.com/office/drawing/2014/main" id="{28AD316A-A916-41D5-BB91-16DB06ACA9F3}"/>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35" name="">
            <a:extLst xmlns:a="http://schemas.openxmlformats.org/drawingml/2006/main">
              <a:ext uri="{FF2B5EF4-FFF2-40B4-BE49-F238E27FC236}">
                <a16:creationId xmlns:a16="http://schemas.microsoft.com/office/drawing/2014/main" id="{6DA4A7E5-7B31-47AF-8570-92241F63CA4D}"/>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36" name="EXAMPLE BOILER CO. · FICTIONAL DATA · 1 MAY–31 JUL 2026">
            <a:extLst xmlns:a="http://schemas.openxmlformats.org/drawingml/2006/main">
              <a:ext uri="{FF2B5EF4-FFF2-40B4-BE49-F238E27FC236}">
                <a16:creationId xmlns:a16="http://schemas.microsoft.com/office/drawing/2014/main" id="{9D69BA57-F14B-4968-82C9-CC318282B3A4}"/>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37" name="27">
            <a:extLst xmlns:a="http://schemas.openxmlformats.org/drawingml/2006/main">
              <a:ext uri="{FF2B5EF4-FFF2-40B4-BE49-F238E27FC236}">
                <a16:creationId xmlns:a16="http://schemas.microsoft.com/office/drawing/2014/main" id="{E5765971-FBE9-4BC9-9F8A-5CFEF272288D}"/>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27</a:t>
            </a:r>
          </a:p>
        </p:txBody>
      </p:sp>
    </p:spTree>
    <p:extLst>
      <p:ext uri="{BB962C8B-B14F-4D97-AF65-F5344CB8AC3E}">
        <p14:creationId xmlns:p14="http://schemas.microsoft.com/office/powerpoint/2010/main" val="1402431115"/>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 7">
            <a:extLst xmlns:a="http://schemas.openxmlformats.org/drawingml/2006/main">
              <a:ext uri="{FF2B5EF4-FFF2-40B4-BE49-F238E27FC236}">
                <a16:creationId xmlns:a16="http://schemas.microsoft.com/office/drawing/2014/main" id="{040CADB1-215D-4121-9CB9-BABC128FA239}"/>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100" b="1">
                <a:solidFill>
                  <a:srgbClr val="0B0B0D"/>
                </a:solidFill>
                <a:latin typeface="Inter"/>
                <a:ea typeface="Inter"/>
                <a:cs typeface="Inter"/>
              </a:rPr>
              <a:t>Define the decision before running the test.</a:t>
            </a:r>
            <a:endParaRPr sz="3100"/>
          </a:p>
        </p:txBody>
      </p:sp>
      <p:sp>
        <p:nvSpPr>
          <p:cNvPr id="10" name="Text 8">
            <a:extLst xmlns:a="http://schemas.openxmlformats.org/drawingml/2006/main">
              <a:ext uri="{FF2B5EF4-FFF2-40B4-BE49-F238E27FC236}">
                <a16:creationId xmlns:a16="http://schemas.microsoft.com/office/drawing/2014/main" id="{A406489D-C8F7-4929-A6E3-94E25900A9AF}"/>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Hypothesis: more specific repair messaging may lower selected enquiry-action CPA without materially reducing volume.</a:t>
            </a:r>
            <a:endParaRPr sz="1340"/>
          </a:p>
        </p:txBody>
      </p:sp>
      <p:sp>
        <p:nvSpPr>
          <p:cNvPr id="11" name="Shape 9">
            <a:extLst xmlns:a="http://schemas.openxmlformats.org/drawingml/2006/main">
              <a:ext uri="{FF2B5EF4-FFF2-40B4-BE49-F238E27FC236}">
                <a16:creationId xmlns:a16="http://schemas.microsoft.com/office/drawing/2014/main" id="{51262525-B255-4F0B-BE54-694BBAEAFAF0}"/>
              </a:ext>
            </a:extLst>
          </p:cNvPr>
          <p:cNvSpPr>
            <a:spLocks xmlns:a="http://schemas.openxmlformats.org/drawingml/2006/main" noGrp="1"/>
          </p:cNvSpPr>
          <p:nvPr/>
        </p:nvSpPr>
        <p:spPr>
          <a:xfrm xmlns:a="http://schemas.openxmlformats.org/drawingml/2006/main">
            <a:off x="548640" y="2377440"/>
            <a:ext cx="5413248" cy="1307592"/>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Text 10">
            <a:extLst xmlns:a="http://schemas.openxmlformats.org/drawingml/2006/main">
              <a:ext uri="{FF2B5EF4-FFF2-40B4-BE49-F238E27FC236}">
                <a16:creationId xmlns:a16="http://schemas.microsoft.com/office/drawing/2014/main" id="{40E499DE-A98D-4694-8ADB-A7B7BDB55CC9}"/>
              </a:ext>
            </a:extLst>
          </p:cNvPr>
          <p:cNvSpPr>
            <a:spLocks xmlns:a="http://schemas.openxmlformats.org/drawingml/2006/main" noGrp="1"/>
          </p:cNvSpPr>
          <p:nvPr/>
        </p:nvSpPr>
        <p:spPr>
          <a:xfrm xmlns:a="http://schemas.openxmlformats.org/drawingml/2006/main">
            <a:off x="731520" y="2542032"/>
            <a:ext cx="5047488"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METRIC</a:t>
            </a:r>
            <a:endParaRPr sz="920"/>
          </a:p>
        </p:txBody>
      </p:sp>
      <p:sp>
        <p:nvSpPr>
          <p:cNvPr id="13" name="Text 11">
            <a:extLst xmlns:a="http://schemas.openxmlformats.org/drawingml/2006/main">
              <a:ext uri="{FF2B5EF4-FFF2-40B4-BE49-F238E27FC236}">
                <a16:creationId xmlns:a16="http://schemas.microsoft.com/office/drawing/2014/main" id="{FA2617CC-186C-4BA0-8DC8-5039C436B644}"/>
              </a:ext>
            </a:extLst>
          </p:cNvPr>
          <p:cNvSpPr>
            <a:spLocks xmlns:a="http://schemas.openxmlformats.org/drawingml/2006/main" noGrp="1"/>
          </p:cNvSpPr>
          <p:nvPr/>
        </p:nvSpPr>
        <p:spPr>
          <a:xfrm xmlns:a="http://schemas.openxmlformats.org/drawingml/2006/main">
            <a:off x="731520" y="2871216"/>
            <a:ext cx="5047488"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0B0B0D"/>
                </a:solidFill>
                <a:latin typeface="Inter"/>
                <a:ea typeface="Inter"/>
                <a:cs typeface="Inter"/>
              </a:rPr>
              <a:t>Quote submissions + calls of 60+ seconds.</a:t>
            </a:r>
            <a:endParaRPr sz="1800"/>
          </a:p>
        </p:txBody>
      </p:sp>
      <p:sp>
        <p:nvSpPr>
          <p:cNvPr id="14" name="Text 12">
            <a:extLst xmlns:a="http://schemas.openxmlformats.org/drawingml/2006/main">
              <a:ext uri="{FF2B5EF4-FFF2-40B4-BE49-F238E27FC236}">
                <a16:creationId xmlns:a16="http://schemas.microsoft.com/office/drawing/2014/main" id="{36476D52-1BD0-4254-ACAC-182C14EA3C64}"/>
              </a:ext>
            </a:extLst>
          </p:cNvPr>
          <p:cNvSpPr>
            <a:spLocks xmlns:a="http://schemas.openxmlformats.org/drawingml/2006/main" noGrp="1"/>
          </p:cNvSpPr>
          <p:nvPr/>
        </p:nvSpPr>
        <p:spPr>
          <a:xfrm xmlns:a="http://schemas.openxmlformats.org/drawingml/2006/main">
            <a:off x="731520" y="3246120"/>
            <a:ext cx="504748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00">
                <a:solidFill>
                  <a:srgbClr val="50504D"/>
                </a:solidFill>
                <a:latin typeface="Inter"/>
                <a:ea typeface="Inter"/>
                <a:cs typeface="Inter"/>
              </a:rPr>
              <a:t>Use exactly the same two actions in both arms; separate brand from the test.</a:t>
            </a:r>
            <a:endParaRPr sz="1180"/>
          </a:p>
        </p:txBody>
      </p:sp>
      <p:sp>
        <p:nvSpPr>
          <p:cNvPr id="15" name="Shape 13">
            <a:extLst xmlns:a="http://schemas.openxmlformats.org/drawingml/2006/main">
              <a:ext uri="{FF2B5EF4-FFF2-40B4-BE49-F238E27FC236}">
                <a16:creationId xmlns:a16="http://schemas.microsoft.com/office/drawing/2014/main" id="{FE57FCF9-88B0-4509-910F-90C785F94EFF}"/>
              </a:ext>
            </a:extLst>
          </p:cNvPr>
          <p:cNvSpPr>
            <a:spLocks xmlns:a="http://schemas.openxmlformats.org/drawingml/2006/main" noGrp="1"/>
          </p:cNvSpPr>
          <p:nvPr/>
        </p:nvSpPr>
        <p:spPr>
          <a:xfrm xmlns:a="http://schemas.openxmlformats.org/drawingml/2006/main">
            <a:off x="6217920" y="2377440"/>
            <a:ext cx="5413248" cy="1307592"/>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Text 14">
            <a:extLst xmlns:a="http://schemas.openxmlformats.org/drawingml/2006/main">
              <a:ext uri="{FF2B5EF4-FFF2-40B4-BE49-F238E27FC236}">
                <a16:creationId xmlns:a16="http://schemas.microsoft.com/office/drawing/2014/main" id="{BE0FA9C7-7575-46C4-ACC1-28E42E4D4D7F}"/>
              </a:ext>
            </a:extLst>
          </p:cNvPr>
          <p:cNvSpPr>
            <a:spLocks xmlns:a="http://schemas.openxmlformats.org/drawingml/2006/main" noGrp="1"/>
          </p:cNvSpPr>
          <p:nvPr/>
        </p:nvSpPr>
        <p:spPr>
          <a:xfrm xmlns:a="http://schemas.openxmlformats.org/drawingml/2006/main">
            <a:off x="6400800" y="2542032"/>
            <a:ext cx="5047488"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COMPARISON</a:t>
            </a:r>
            <a:endParaRPr sz="920"/>
          </a:p>
        </p:txBody>
      </p:sp>
      <p:sp>
        <p:nvSpPr>
          <p:cNvPr id="17" name="Text 15">
            <a:extLst xmlns:a="http://schemas.openxmlformats.org/drawingml/2006/main">
              <a:ext uri="{FF2B5EF4-FFF2-40B4-BE49-F238E27FC236}">
                <a16:creationId xmlns:a16="http://schemas.microsoft.com/office/drawing/2014/main" id="{8F138985-2A9B-49E4-B978-18C36A5418E4}"/>
              </a:ext>
            </a:extLst>
          </p:cNvPr>
          <p:cNvSpPr>
            <a:spLocks xmlns:a="http://schemas.openxmlformats.org/drawingml/2006/main" noGrp="1"/>
          </p:cNvSpPr>
          <p:nvPr/>
        </p:nvSpPr>
        <p:spPr>
          <a:xfrm xmlns:a="http://schemas.openxmlformats.org/drawingml/2006/main">
            <a:off x="6400800" y="2871216"/>
            <a:ext cx="5047488"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0B0B0D"/>
                </a:solidFill>
                <a:latin typeface="Inter"/>
                <a:ea typeface="Inter"/>
                <a:cs typeface="Inter"/>
              </a:rPr>
              <a:t>A 50/50 Search experiment.</a:t>
            </a:r>
            <a:endParaRPr sz="1800"/>
          </a:p>
        </p:txBody>
      </p:sp>
      <p:sp>
        <p:nvSpPr>
          <p:cNvPr id="18" name="Text 16">
            <a:extLst xmlns:a="http://schemas.openxmlformats.org/drawingml/2006/main">
              <a:ext uri="{FF2B5EF4-FFF2-40B4-BE49-F238E27FC236}">
                <a16:creationId xmlns:a16="http://schemas.microsoft.com/office/drawing/2014/main" id="{C200EB69-6A4E-4E11-9655-C7DE13BD6117}"/>
              </a:ext>
            </a:extLst>
          </p:cNvPr>
          <p:cNvSpPr>
            <a:spLocks xmlns:a="http://schemas.openxmlformats.org/drawingml/2006/main" noGrp="1"/>
          </p:cNvSpPr>
          <p:nvPr/>
        </p:nvSpPr>
        <p:spPr>
          <a:xfrm xmlns:a="http://schemas.openxmlformats.org/drawingml/2006/main">
            <a:off x="6400800" y="3246120"/>
            <a:ext cx="504748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00">
                <a:solidFill>
                  <a:srgbClr val="50504D"/>
                </a:solidFill>
                <a:latin typeface="Inter"/>
                <a:ea typeface="Inter"/>
                <a:cs typeface="Inter"/>
              </a:rPr>
              <a:t>Start after goal and negative changes stabilise. Review after at least 28 days; extend if evidence is sparse.</a:t>
            </a:r>
            <a:endParaRPr sz="1180"/>
          </a:p>
        </p:txBody>
      </p:sp>
      <p:sp>
        <p:nvSpPr>
          <p:cNvPr id="19" name="Shape 17">
            <a:extLst xmlns:a="http://schemas.openxmlformats.org/drawingml/2006/main">
              <a:ext uri="{FF2B5EF4-FFF2-40B4-BE49-F238E27FC236}">
                <a16:creationId xmlns:a16="http://schemas.microsoft.com/office/drawing/2014/main" id="{67EE5508-E524-4253-8EE0-B38C6838D161}"/>
              </a:ext>
            </a:extLst>
          </p:cNvPr>
          <p:cNvSpPr>
            <a:spLocks xmlns:a="http://schemas.openxmlformats.org/drawingml/2006/main" noGrp="1"/>
          </p:cNvSpPr>
          <p:nvPr/>
        </p:nvSpPr>
        <p:spPr>
          <a:xfrm xmlns:a="http://schemas.openxmlformats.org/drawingml/2006/main">
            <a:off x="548640" y="3895344"/>
            <a:ext cx="5413248" cy="1307592"/>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Text 18">
            <a:extLst xmlns:a="http://schemas.openxmlformats.org/drawingml/2006/main">
              <a:ext uri="{FF2B5EF4-FFF2-40B4-BE49-F238E27FC236}">
                <a16:creationId xmlns:a16="http://schemas.microsoft.com/office/drawing/2014/main" id="{D2726E01-70EB-4EBD-ADC0-BB2CDA5E8861}"/>
              </a:ext>
            </a:extLst>
          </p:cNvPr>
          <p:cNvSpPr>
            <a:spLocks xmlns:a="http://schemas.openxmlformats.org/drawingml/2006/main" noGrp="1"/>
          </p:cNvSpPr>
          <p:nvPr/>
        </p:nvSpPr>
        <p:spPr>
          <a:xfrm xmlns:a="http://schemas.openxmlformats.org/drawingml/2006/main">
            <a:off x="731520" y="4059936"/>
            <a:ext cx="5047488"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GUARDRAILS</a:t>
            </a:r>
            <a:endParaRPr sz="920"/>
          </a:p>
        </p:txBody>
      </p:sp>
      <p:sp>
        <p:nvSpPr>
          <p:cNvPr id="21" name="Text 19">
            <a:extLst xmlns:a="http://schemas.openxmlformats.org/drawingml/2006/main">
              <a:ext uri="{FF2B5EF4-FFF2-40B4-BE49-F238E27FC236}">
                <a16:creationId xmlns:a16="http://schemas.microsoft.com/office/drawing/2014/main" id="{D136E849-8E84-48DF-B00A-B30E663182F2}"/>
              </a:ext>
            </a:extLst>
          </p:cNvPr>
          <p:cNvSpPr>
            <a:spLocks xmlns:a="http://schemas.openxmlformats.org/drawingml/2006/main" noGrp="1"/>
          </p:cNvSpPr>
          <p:nvPr/>
        </p:nvSpPr>
        <p:spPr>
          <a:xfrm xmlns:a="http://schemas.openxmlformats.org/drawingml/2006/main">
            <a:off x="731520" y="4389120"/>
            <a:ext cx="5047488"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0B0B0D"/>
                </a:solidFill>
                <a:latin typeface="Inter"/>
                <a:ea typeface="Inter"/>
                <a:cs typeface="Inter"/>
              </a:rPr>
              <a:t>Hold other major settings steady.</a:t>
            </a:r>
            <a:endParaRPr sz="1800"/>
          </a:p>
        </p:txBody>
      </p:sp>
      <p:sp>
        <p:nvSpPr>
          <p:cNvPr id="22" name="Text 20">
            <a:extLst xmlns:a="http://schemas.openxmlformats.org/drawingml/2006/main">
              <a:ext uri="{FF2B5EF4-FFF2-40B4-BE49-F238E27FC236}">
                <a16:creationId xmlns:a16="http://schemas.microsoft.com/office/drawing/2014/main" id="{38388586-87A8-4696-915B-DE960905BB1D}"/>
              </a:ext>
            </a:extLst>
          </p:cNvPr>
          <p:cNvSpPr>
            <a:spLocks xmlns:a="http://schemas.openxmlformats.org/drawingml/2006/main" noGrp="1"/>
          </p:cNvSpPr>
          <p:nvPr/>
        </p:nvSpPr>
        <p:spPr>
          <a:xfrm xmlns:a="http://schemas.openxmlformats.org/drawingml/2006/main">
            <a:off x="731520" y="4764024"/>
            <a:ext cx="504748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00">
                <a:solidFill>
                  <a:srgbClr val="50504D"/>
                </a:solidFill>
                <a:latin typeface="Inter"/>
                <a:ea typeface="Inter"/>
                <a:cs typeface="Inter"/>
              </a:rPr>
              <a:t>No simultaneous target, budget or location edits. Monitor spend and enquiry-action volume.</a:t>
            </a:r>
            <a:endParaRPr sz="1180"/>
          </a:p>
        </p:txBody>
      </p:sp>
      <p:sp>
        <p:nvSpPr>
          <p:cNvPr id="23" name="Shape 21">
            <a:extLst xmlns:a="http://schemas.openxmlformats.org/drawingml/2006/main">
              <a:ext uri="{FF2B5EF4-FFF2-40B4-BE49-F238E27FC236}">
                <a16:creationId xmlns:a16="http://schemas.microsoft.com/office/drawing/2014/main" id="{32B4010A-257D-47A4-8DDD-42739137313C}"/>
              </a:ext>
            </a:extLst>
          </p:cNvPr>
          <p:cNvSpPr>
            <a:spLocks xmlns:a="http://schemas.openxmlformats.org/drawingml/2006/main" noGrp="1"/>
          </p:cNvSpPr>
          <p:nvPr/>
        </p:nvSpPr>
        <p:spPr>
          <a:xfrm xmlns:a="http://schemas.openxmlformats.org/drawingml/2006/main">
            <a:off x="6217920" y="3895344"/>
            <a:ext cx="5413248" cy="1307592"/>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Text 22">
            <a:extLst xmlns:a="http://schemas.openxmlformats.org/drawingml/2006/main">
              <a:ext uri="{FF2B5EF4-FFF2-40B4-BE49-F238E27FC236}">
                <a16:creationId xmlns:a16="http://schemas.microsoft.com/office/drawing/2014/main" id="{B466E0DE-36CB-4A88-9D04-58A6673284B8}"/>
              </a:ext>
            </a:extLst>
          </p:cNvPr>
          <p:cNvSpPr>
            <a:spLocks xmlns:a="http://schemas.openxmlformats.org/drawingml/2006/main" noGrp="1"/>
          </p:cNvSpPr>
          <p:nvPr/>
        </p:nvSpPr>
        <p:spPr>
          <a:xfrm xmlns:a="http://schemas.openxmlformats.org/drawingml/2006/main">
            <a:off x="6400800" y="4059936"/>
            <a:ext cx="5047488" cy="1828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130">
                <a:solidFill>
                  <a:srgbClr val="1736BD"/>
                </a:solidFill>
                <a:latin typeface="Inter"/>
                <a:ea typeface="Inter"/>
                <a:cs typeface="Inter"/>
              </a:rPr>
              <a:t>DECISION</a:t>
            </a:r>
            <a:endParaRPr sz="920"/>
          </a:p>
        </p:txBody>
      </p:sp>
      <p:sp>
        <p:nvSpPr>
          <p:cNvPr id="25" name="Text 23">
            <a:extLst xmlns:a="http://schemas.openxmlformats.org/drawingml/2006/main">
              <a:ext uri="{FF2B5EF4-FFF2-40B4-BE49-F238E27FC236}">
                <a16:creationId xmlns:a16="http://schemas.microsoft.com/office/drawing/2014/main" id="{FB206039-6BDB-4C47-B94F-B966E24E9859}"/>
              </a:ext>
            </a:extLst>
          </p:cNvPr>
          <p:cNvSpPr>
            <a:spLocks xmlns:a="http://schemas.openxmlformats.org/drawingml/2006/main" noGrp="1"/>
          </p:cNvSpPr>
          <p:nvPr/>
        </p:nvSpPr>
        <p:spPr>
          <a:xfrm xmlns:a="http://schemas.openxmlformats.org/drawingml/2006/main">
            <a:off x="6400800" y="4389120"/>
            <a:ext cx="5047488" cy="28346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800" b="1">
                <a:solidFill>
                  <a:srgbClr val="0B0B0D"/>
                </a:solidFill>
                <a:latin typeface="Inter"/>
                <a:ea typeface="Inter"/>
                <a:cs typeface="Inter"/>
              </a:rPr>
              <a:t>Material improvement, with uncertainty.</a:t>
            </a:r>
            <a:endParaRPr sz="1800"/>
          </a:p>
        </p:txBody>
      </p:sp>
      <p:sp>
        <p:nvSpPr>
          <p:cNvPr id="26" name="Text 24">
            <a:extLst xmlns:a="http://schemas.openxmlformats.org/drawingml/2006/main">
              <a:ext uri="{FF2B5EF4-FFF2-40B4-BE49-F238E27FC236}">
                <a16:creationId xmlns:a16="http://schemas.microsoft.com/office/drawing/2014/main" id="{48B0773D-B73C-49F0-BD15-7A0C84B0A4D7}"/>
              </a:ext>
            </a:extLst>
          </p:cNvPr>
          <p:cNvSpPr>
            <a:spLocks xmlns:a="http://schemas.openxmlformats.org/drawingml/2006/main" noGrp="1"/>
          </p:cNvSpPr>
          <p:nvPr/>
        </p:nvSpPr>
        <p:spPr>
          <a:xfrm xmlns:a="http://schemas.openxmlformats.org/drawingml/2006/main">
            <a:off x="6400800" y="4764024"/>
            <a:ext cx="504748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00">
                <a:solidFill>
                  <a:srgbClr val="50504D"/>
                </a:solidFill>
                <a:latin typeface="Inter"/>
                <a:ea typeface="Inter"/>
                <a:cs typeface="Inter"/>
              </a:rPr>
              <a:t>A 10% CPA reduction is an illustrative business threshold, not proof. Check uncertainty; no clear winner means keep testing.</a:t>
            </a:r>
            <a:endParaRPr sz="1180"/>
          </a:p>
        </p:txBody>
      </p:sp>
      <p:pic>
        <p:nvPicPr>
          <p:cNvPr id="52" name=""/>
          <p:cNvPicPr>
            <a:picLocks xmlns:a="http://schemas.openxmlformats.org/drawingml/2006/main" noChangeAspect="1"/>
          </p:cNvPicPr>
          <p:nvPr/>
        </p:nvPicPr>
        <p:blipFill>
          <a:blip xmlns:r="http://schemas.openxmlformats.org/officeDocument/2006/relationships" xmlns:a="http://schemas.openxmlformats.org/drawingml/2006/main" r:embed="Raf0a962178094de5">
            <a:extLst>
              <a:ext uri="{96DAC541-7B7A-43D3-8B79-37D633B846F1}">
                <asvg:svgBlip xmlns:asvg="http://schemas.microsoft.com/office/drawing/2016/SVG/main" r:embed="Ref9c941111d3406d"/>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8" name="Zbang">
            <a:extLst xmlns:a="http://schemas.openxmlformats.org/drawingml/2006/main">
              <a:ext uri="{FF2B5EF4-FFF2-40B4-BE49-F238E27FC236}">
                <a16:creationId xmlns:a16="http://schemas.microsoft.com/office/drawing/2014/main" id="{A8893B0E-8034-48E9-B1B3-4333B9A1D1A8}"/>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29" name="VALIDATION / SEARCH MESSAGE TEST T01">
            <a:extLst xmlns:a="http://schemas.openxmlformats.org/drawingml/2006/main">
              <a:ext uri="{FF2B5EF4-FFF2-40B4-BE49-F238E27FC236}">
                <a16:creationId xmlns:a16="http://schemas.microsoft.com/office/drawing/2014/main" id="{E3C26127-A90A-4EA1-AAA7-544D4C45BB52}"/>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VALIDATION / SEARCH MESSAGE TEST T01</a:t>
            </a:r>
          </a:p>
        </p:txBody>
      </p:sp>
      <p:sp>
        <p:nvSpPr>
          <p:cNvPr id="30" name="">
            <a:extLst xmlns:a="http://schemas.openxmlformats.org/drawingml/2006/main">
              <a:ext uri="{FF2B5EF4-FFF2-40B4-BE49-F238E27FC236}">
                <a16:creationId xmlns:a16="http://schemas.microsoft.com/office/drawing/2014/main" id="{DDCAC331-8270-416E-9384-5BBD0A9F6A98}"/>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31" name="">
            <a:extLst xmlns:a="http://schemas.openxmlformats.org/drawingml/2006/main">
              <a:ext uri="{FF2B5EF4-FFF2-40B4-BE49-F238E27FC236}">
                <a16:creationId xmlns:a16="http://schemas.microsoft.com/office/drawing/2014/main" id="{3D3F53C4-A320-4F8F-B2B1-A7DAF93D21B9}"/>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32" name="EXAMPLE BOILER CO. · FICTIONAL DATA · 1 MAY–31 JUL 2026">
            <a:extLst xmlns:a="http://schemas.openxmlformats.org/drawingml/2006/main">
              <a:ext uri="{FF2B5EF4-FFF2-40B4-BE49-F238E27FC236}">
                <a16:creationId xmlns:a16="http://schemas.microsoft.com/office/drawing/2014/main" id="{16675155-B9C0-449E-B481-C4E9335F0755}"/>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33" name="28">
            <a:extLst xmlns:a="http://schemas.openxmlformats.org/drawingml/2006/main">
              <a:ext uri="{FF2B5EF4-FFF2-40B4-BE49-F238E27FC236}">
                <a16:creationId xmlns:a16="http://schemas.microsoft.com/office/drawing/2014/main" id="{19DC7D20-396C-4245-AB2D-3BA8DF058390}"/>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28</a:t>
            </a:r>
          </a:p>
        </p:txBody>
      </p:sp>
    </p:spTree>
    <p:extLst>
      <p:ext uri="{BB962C8B-B14F-4D97-AF65-F5344CB8AC3E}">
        <p14:creationId xmlns:p14="http://schemas.microsoft.com/office/powerpoint/2010/main" val="63887844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 7">
            <a:extLst xmlns:a="http://schemas.openxmlformats.org/drawingml/2006/main">
              <a:ext uri="{FF2B5EF4-FFF2-40B4-BE49-F238E27FC236}">
                <a16:creationId xmlns:a16="http://schemas.microsoft.com/office/drawing/2014/main" id="{DDD89F6F-6057-4D25-8B9B-6FC800F4C06C}"/>
              </a:ext>
            </a:extLst>
          </p:cNvPr>
          <p:cNvSpPr>
            <a:spLocks xmlns:a="http://schemas.openxmlformats.org/drawingml/2006/main" noGrp="1"/>
          </p:cNvSpPr>
          <p:nvPr/>
        </p:nvSpPr>
        <p:spPr>
          <a:xfrm xmlns:a="http://schemas.openxmlformats.org/drawingml/2006/main">
            <a:off x="548640" y="1005840"/>
            <a:ext cx="11094720" cy="70408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100" b="1">
                <a:solidFill>
                  <a:srgbClr val="0B0B0D"/>
                </a:solidFill>
                <a:latin typeface="Inter"/>
                <a:ea typeface="Inter"/>
                <a:cs typeface="Inter"/>
              </a:rPr>
              <a:t>Keep the meaning attached to the number.</a:t>
            </a:r>
            <a:endParaRPr sz="3100"/>
          </a:p>
        </p:txBody>
      </p:sp>
      <p:sp>
        <p:nvSpPr>
          <p:cNvPr id="10" name="Text 8">
            <a:extLst xmlns:a="http://schemas.openxmlformats.org/drawingml/2006/main">
              <a:ext uri="{FF2B5EF4-FFF2-40B4-BE49-F238E27FC236}">
                <a16:creationId xmlns:a16="http://schemas.microsoft.com/office/drawing/2014/main" id="{7384CA5F-9854-4A95-9557-3A6A9573CF5D}"/>
              </a:ext>
            </a:extLst>
          </p:cNvPr>
          <p:cNvSpPr>
            <a:spLocks xmlns:a="http://schemas.openxmlformats.org/drawingml/2006/main" noGrp="1"/>
          </p:cNvSpPr>
          <p:nvPr/>
        </p:nvSpPr>
        <p:spPr>
          <a:xfrm xmlns:a="http://schemas.openxmlformats.org/drawingml/2006/main">
            <a:off x="548640" y="1993392"/>
            <a:ext cx="11094720" cy="30175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40">
                <a:solidFill>
                  <a:srgbClr val="50504D"/>
                </a:solidFill>
                <a:latin typeface="Inter"/>
                <a:ea typeface="Inter"/>
                <a:cs typeface="Inter"/>
              </a:rPr>
              <a:t>All calculations below use the same synthetic account and explicit reporting scope.</a:t>
            </a:r>
            <a:endParaRPr sz="1340"/>
          </a:p>
        </p:txBody>
      </p:sp>
      <p:sp>
        <p:nvSpPr>
          <p:cNvPr id="11" name="Shape 9">
            <a:extLst xmlns:a="http://schemas.openxmlformats.org/drawingml/2006/main">
              <a:ext uri="{FF2B5EF4-FFF2-40B4-BE49-F238E27FC236}">
                <a16:creationId xmlns:a16="http://schemas.microsoft.com/office/drawing/2014/main" id="{0628FF10-DE70-4B2B-99E9-4392790860F6}"/>
              </a:ext>
            </a:extLst>
          </p:cNvPr>
          <p:cNvSpPr>
            <a:spLocks xmlns:a="http://schemas.openxmlformats.org/drawingml/2006/main" noGrp="1"/>
          </p:cNvSpPr>
          <p:nvPr/>
        </p:nvSpPr>
        <p:spPr>
          <a:xfrm xmlns:a="http://schemas.openxmlformats.org/drawingml/2006/main">
            <a:off x="548640" y="2404872"/>
            <a:ext cx="3127248"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Text 10">
            <a:extLst xmlns:a="http://schemas.openxmlformats.org/drawingml/2006/main">
              <a:ext uri="{FF2B5EF4-FFF2-40B4-BE49-F238E27FC236}">
                <a16:creationId xmlns:a16="http://schemas.microsoft.com/office/drawing/2014/main" id="{725D7413-A893-4EA7-A0D8-0FE397BBCFB8}"/>
              </a:ext>
            </a:extLst>
          </p:cNvPr>
          <p:cNvSpPr>
            <a:spLocks xmlns:a="http://schemas.openxmlformats.org/drawingml/2006/main" noGrp="1"/>
          </p:cNvSpPr>
          <p:nvPr/>
        </p:nvSpPr>
        <p:spPr>
          <a:xfrm xmlns:a="http://schemas.openxmlformats.org/drawingml/2006/main">
            <a:off x="649224" y="2446020"/>
            <a:ext cx="2926080"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METRIC</a:t>
            </a:r>
            <a:endParaRPr sz="980"/>
          </a:p>
        </p:txBody>
      </p:sp>
      <p:sp>
        <p:nvSpPr>
          <p:cNvPr id="13" name="Shape 11">
            <a:extLst xmlns:a="http://schemas.openxmlformats.org/drawingml/2006/main">
              <a:ext uri="{FF2B5EF4-FFF2-40B4-BE49-F238E27FC236}">
                <a16:creationId xmlns:a16="http://schemas.microsoft.com/office/drawing/2014/main" id="{F67B58D1-6869-450B-AD53-AF29AF1A80DE}"/>
              </a:ext>
            </a:extLst>
          </p:cNvPr>
          <p:cNvSpPr>
            <a:spLocks xmlns:a="http://schemas.openxmlformats.org/drawingml/2006/main" noGrp="1"/>
          </p:cNvSpPr>
          <p:nvPr/>
        </p:nvSpPr>
        <p:spPr>
          <a:xfrm xmlns:a="http://schemas.openxmlformats.org/drawingml/2006/main">
            <a:off x="3675888" y="2404872"/>
            <a:ext cx="3968496"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14" name="Text 12">
            <a:extLst xmlns:a="http://schemas.openxmlformats.org/drawingml/2006/main">
              <a:ext uri="{FF2B5EF4-FFF2-40B4-BE49-F238E27FC236}">
                <a16:creationId xmlns:a16="http://schemas.microsoft.com/office/drawing/2014/main" id="{1CC33ABE-06CB-4276-9A12-2DEDA44ADB44}"/>
              </a:ext>
            </a:extLst>
          </p:cNvPr>
          <p:cNvSpPr>
            <a:spLocks xmlns:a="http://schemas.openxmlformats.org/drawingml/2006/main" noGrp="1"/>
          </p:cNvSpPr>
          <p:nvPr/>
        </p:nvSpPr>
        <p:spPr>
          <a:xfrm xmlns:a="http://schemas.openxmlformats.org/drawingml/2006/main">
            <a:off x="3776472" y="2446020"/>
            <a:ext cx="3767328"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EXAMPLE CALCULATION</a:t>
            </a:r>
            <a:endParaRPr sz="980"/>
          </a:p>
        </p:txBody>
      </p:sp>
      <p:sp>
        <p:nvSpPr>
          <p:cNvPr id="15" name="Shape 13">
            <a:extLst xmlns:a="http://schemas.openxmlformats.org/drawingml/2006/main">
              <a:ext uri="{FF2B5EF4-FFF2-40B4-BE49-F238E27FC236}">
                <a16:creationId xmlns:a16="http://schemas.microsoft.com/office/drawing/2014/main" id="{4BA201C7-AB74-456A-B323-3F753B131CC0}"/>
              </a:ext>
            </a:extLst>
          </p:cNvPr>
          <p:cNvSpPr>
            <a:spLocks xmlns:a="http://schemas.openxmlformats.org/drawingml/2006/main" noGrp="1"/>
          </p:cNvSpPr>
          <p:nvPr/>
        </p:nvSpPr>
        <p:spPr>
          <a:xfrm xmlns:a="http://schemas.openxmlformats.org/drawingml/2006/main">
            <a:off x="7644384" y="2404872"/>
            <a:ext cx="3995928" cy="420624"/>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Text 14">
            <a:extLst xmlns:a="http://schemas.openxmlformats.org/drawingml/2006/main">
              <a:ext uri="{FF2B5EF4-FFF2-40B4-BE49-F238E27FC236}">
                <a16:creationId xmlns:a16="http://schemas.microsoft.com/office/drawing/2014/main" id="{2EA668E1-2B40-4FDF-B531-BD906504B046}"/>
              </a:ext>
            </a:extLst>
          </p:cNvPr>
          <p:cNvSpPr>
            <a:spLocks xmlns:a="http://schemas.openxmlformats.org/drawingml/2006/main" noGrp="1"/>
          </p:cNvSpPr>
          <p:nvPr/>
        </p:nvSpPr>
        <p:spPr>
          <a:xfrm xmlns:a="http://schemas.openxmlformats.org/drawingml/2006/main">
            <a:off x="7744968" y="2446020"/>
            <a:ext cx="3794760" cy="3383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0504D"/>
                </a:solidFill>
                <a:latin typeface="Inter"/>
                <a:ea typeface="Inter"/>
                <a:cs typeface="Inter"/>
              </a:rPr>
              <a:t>DOES NOT ESTABLISH</a:t>
            </a:r>
            <a:endParaRPr sz="980"/>
          </a:p>
        </p:txBody>
      </p:sp>
      <p:sp>
        <p:nvSpPr>
          <p:cNvPr id="17" name="Shape 15">
            <a:extLst xmlns:a="http://schemas.openxmlformats.org/drawingml/2006/main">
              <a:ext uri="{FF2B5EF4-FFF2-40B4-BE49-F238E27FC236}">
                <a16:creationId xmlns:a16="http://schemas.microsoft.com/office/drawing/2014/main" id="{649E4BB5-4C22-4625-A7FB-EA1B90BC9269}"/>
              </a:ext>
            </a:extLst>
          </p:cNvPr>
          <p:cNvSpPr>
            <a:spLocks xmlns:a="http://schemas.openxmlformats.org/drawingml/2006/main" noGrp="1"/>
          </p:cNvSpPr>
          <p:nvPr/>
        </p:nvSpPr>
        <p:spPr>
          <a:xfrm xmlns:a="http://schemas.openxmlformats.org/drawingml/2006/main">
            <a:off x="548640" y="2825496"/>
            <a:ext cx="11091672" cy="448056"/>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Text 16">
            <a:extLst xmlns:a="http://schemas.openxmlformats.org/drawingml/2006/main">
              <a:ext uri="{FF2B5EF4-FFF2-40B4-BE49-F238E27FC236}">
                <a16:creationId xmlns:a16="http://schemas.microsoft.com/office/drawing/2014/main" id="{2B41CE6A-8F49-42D6-A13B-8179F2588D7E}"/>
              </a:ext>
            </a:extLst>
          </p:cNvPr>
          <p:cNvSpPr>
            <a:spLocks xmlns:a="http://schemas.openxmlformats.org/drawingml/2006/main" noGrp="1"/>
          </p:cNvSpPr>
          <p:nvPr/>
        </p:nvSpPr>
        <p:spPr>
          <a:xfrm xmlns:a="http://schemas.openxmlformats.org/drawingml/2006/main">
            <a:off x="649224" y="2889504"/>
            <a:ext cx="29260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Reported conversion CPA</a:t>
            </a:r>
            <a:endParaRPr sz="1060"/>
          </a:p>
        </p:txBody>
      </p:sp>
      <p:sp>
        <p:nvSpPr>
          <p:cNvPr id="19" name="Text 17">
            <a:extLst xmlns:a="http://schemas.openxmlformats.org/drawingml/2006/main">
              <a:ext uri="{FF2B5EF4-FFF2-40B4-BE49-F238E27FC236}">
                <a16:creationId xmlns:a16="http://schemas.microsoft.com/office/drawing/2014/main" id="{1E391072-EE68-4300-84F7-A7C065048B2F}"/>
              </a:ext>
            </a:extLst>
          </p:cNvPr>
          <p:cNvSpPr>
            <a:spLocks xmlns:a="http://schemas.openxmlformats.org/drawingml/2006/main" noGrp="1"/>
          </p:cNvSpPr>
          <p:nvPr/>
        </p:nvSpPr>
        <p:spPr>
          <a:xfrm xmlns:a="http://schemas.openxmlformats.org/drawingml/2006/main">
            <a:off x="3776472" y="2889504"/>
            <a:ext cx="376732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£60,000 / 1,200 = £50.00</a:t>
            </a:r>
            <a:endParaRPr sz="1060"/>
          </a:p>
        </p:txBody>
      </p:sp>
      <p:sp>
        <p:nvSpPr>
          <p:cNvPr id="20" name="Text 18">
            <a:extLst xmlns:a="http://schemas.openxmlformats.org/drawingml/2006/main">
              <a:ext uri="{FF2B5EF4-FFF2-40B4-BE49-F238E27FC236}">
                <a16:creationId xmlns:a16="http://schemas.microsoft.com/office/drawing/2014/main" id="{5DA0A6FE-BDF8-40EB-AFCF-705D4B6C6007}"/>
              </a:ext>
            </a:extLst>
          </p:cNvPr>
          <p:cNvSpPr>
            <a:spLocks xmlns:a="http://schemas.openxmlformats.org/drawingml/2006/main" noGrp="1"/>
          </p:cNvSpPr>
          <p:nvPr/>
        </p:nvSpPr>
        <p:spPr>
          <a:xfrm xmlns:a="http://schemas.openxmlformats.org/drawingml/2006/main">
            <a:off x="7744968" y="2889504"/>
            <a:ext cx="37947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Cost per unique or qualified lead</a:t>
            </a:r>
            <a:endParaRPr sz="1060"/>
          </a:p>
        </p:txBody>
      </p:sp>
      <p:sp>
        <p:nvSpPr>
          <p:cNvPr id="21" name="Shape 19">
            <a:extLst xmlns:a="http://schemas.openxmlformats.org/drawingml/2006/main">
              <a:ext uri="{FF2B5EF4-FFF2-40B4-BE49-F238E27FC236}">
                <a16:creationId xmlns:a16="http://schemas.microsoft.com/office/drawing/2014/main" id="{066F6B25-C33D-4334-8105-7B11AC397332}"/>
              </a:ext>
            </a:extLst>
          </p:cNvPr>
          <p:cNvSpPr>
            <a:spLocks xmlns:a="http://schemas.openxmlformats.org/drawingml/2006/main" noGrp="1"/>
          </p:cNvSpPr>
          <p:nvPr/>
        </p:nvSpPr>
        <p:spPr>
          <a:xfrm xmlns:a="http://schemas.openxmlformats.org/drawingml/2006/main">
            <a:off x="548640" y="3273552"/>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Shape 20">
            <a:extLst xmlns:a="http://schemas.openxmlformats.org/drawingml/2006/main">
              <a:ext uri="{FF2B5EF4-FFF2-40B4-BE49-F238E27FC236}">
                <a16:creationId xmlns:a16="http://schemas.microsoft.com/office/drawing/2014/main" id="{7949D5F9-4AEB-4378-9EEA-A7F214EC36FD}"/>
              </a:ext>
            </a:extLst>
          </p:cNvPr>
          <p:cNvSpPr>
            <a:spLocks xmlns:a="http://schemas.openxmlformats.org/drawingml/2006/main" noGrp="1"/>
          </p:cNvSpPr>
          <p:nvPr/>
        </p:nvSpPr>
        <p:spPr>
          <a:xfrm xmlns:a="http://schemas.openxmlformats.org/drawingml/2006/main">
            <a:off x="548640" y="3273552"/>
            <a:ext cx="11091672" cy="44805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23" name="Text 21">
            <a:extLst xmlns:a="http://schemas.openxmlformats.org/drawingml/2006/main">
              <a:ext uri="{FF2B5EF4-FFF2-40B4-BE49-F238E27FC236}">
                <a16:creationId xmlns:a16="http://schemas.microsoft.com/office/drawing/2014/main" id="{07FC73F1-7227-4396-A610-D0F4F946BF93}"/>
              </a:ext>
            </a:extLst>
          </p:cNvPr>
          <p:cNvSpPr>
            <a:spLocks xmlns:a="http://schemas.openxmlformats.org/drawingml/2006/main" noGrp="1"/>
          </p:cNvSpPr>
          <p:nvPr/>
        </p:nvSpPr>
        <p:spPr>
          <a:xfrm xmlns:a="http://schemas.openxmlformats.org/drawingml/2006/main">
            <a:off x="649224" y="3337560"/>
            <a:ext cx="29260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Selected enquiry-action CPA</a:t>
            </a:r>
            <a:endParaRPr sz="1060"/>
          </a:p>
        </p:txBody>
      </p:sp>
      <p:sp>
        <p:nvSpPr>
          <p:cNvPr id="24" name="Text 22">
            <a:extLst xmlns:a="http://schemas.openxmlformats.org/drawingml/2006/main">
              <a:ext uri="{FF2B5EF4-FFF2-40B4-BE49-F238E27FC236}">
                <a16:creationId xmlns:a16="http://schemas.microsoft.com/office/drawing/2014/main" id="{9B5BC4CF-3D50-44EE-AFAE-B9FB8B4DA654}"/>
              </a:ext>
            </a:extLst>
          </p:cNvPr>
          <p:cNvSpPr>
            <a:spLocks xmlns:a="http://schemas.openxmlformats.org/drawingml/2006/main" noGrp="1"/>
          </p:cNvSpPr>
          <p:nvPr/>
        </p:nvSpPr>
        <p:spPr>
          <a:xfrm xmlns:a="http://schemas.openxmlformats.org/drawingml/2006/main">
            <a:off x="3776472" y="3337560"/>
            <a:ext cx="376732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£60,000 / 840 = £71.43</a:t>
            </a:r>
            <a:endParaRPr sz="1060"/>
          </a:p>
        </p:txBody>
      </p:sp>
      <p:sp>
        <p:nvSpPr>
          <p:cNvPr id="25" name="Text 23">
            <a:extLst xmlns:a="http://schemas.openxmlformats.org/drawingml/2006/main">
              <a:ext uri="{FF2B5EF4-FFF2-40B4-BE49-F238E27FC236}">
                <a16:creationId xmlns:a16="http://schemas.microsoft.com/office/drawing/2014/main" id="{4EF1D9A8-2919-479D-A3CF-AE9CABD97896}"/>
              </a:ext>
            </a:extLst>
          </p:cNvPr>
          <p:cNvSpPr>
            <a:spLocks xmlns:a="http://schemas.openxmlformats.org/drawingml/2006/main" noGrp="1"/>
          </p:cNvSpPr>
          <p:nvPr/>
        </p:nvSpPr>
        <p:spPr>
          <a:xfrm xmlns:a="http://schemas.openxmlformats.org/drawingml/2006/main">
            <a:off x="7744968" y="3337560"/>
            <a:ext cx="37947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Deduplicated people, bookings or sales</a:t>
            </a:r>
            <a:endParaRPr sz="1060"/>
          </a:p>
        </p:txBody>
      </p:sp>
      <p:sp>
        <p:nvSpPr>
          <p:cNvPr id="26" name="Shape 24">
            <a:extLst xmlns:a="http://schemas.openxmlformats.org/drawingml/2006/main">
              <a:ext uri="{FF2B5EF4-FFF2-40B4-BE49-F238E27FC236}">
                <a16:creationId xmlns:a16="http://schemas.microsoft.com/office/drawing/2014/main" id="{CB093FB2-C772-427B-AC30-E64DF669E5A5}"/>
              </a:ext>
            </a:extLst>
          </p:cNvPr>
          <p:cNvSpPr>
            <a:spLocks xmlns:a="http://schemas.openxmlformats.org/drawingml/2006/main" noGrp="1"/>
          </p:cNvSpPr>
          <p:nvPr/>
        </p:nvSpPr>
        <p:spPr>
          <a:xfrm xmlns:a="http://schemas.openxmlformats.org/drawingml/2006/main">
            <a:off x="548640" y="3721608"/>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27" name="Shape 25">
            <a:extLst xmlns:a="http://schemas.openxmlformats.org/drawingml/2006/main">
              <a:ext uri="{FF2B5EF4-FFF2-40B4-BE49-F238E27FC236}">
                <a16:creationId xmlns:a16="http://schemas.microsoft.com/office/drawing/2014/main" id="{4251D1EA-C171-41FC-87C9-6DFF0215A14B}"/>
              </a:ext>
            </a:extLst>
          </p:cNvPr>
          <p:cNvSpPr>
            <a:spLocks xmlns:a="http://schemas.openxmlformats.org/drawingml/2006/main" noGrp="1"/>
          </p:cNvSpPr>
          <p:nvPr/>
        </p:nvSpPr>
        <p:spPr>
          <a:xfrm xmlns:a="http://schemas.openxmlformats.org/drawingml/2006/main">
            <a:off x="548640" y="3721608"/>
            <a:ext cx="11091672" cy="448056"/>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Text 26">
            <a:extLst xmlns:a="http://schemas.openxmlformats.org/drawingml/2006/main">
              <a:ext uri="{FF2B5EF4-FFF2-40B4-BE49-F238E27FC236}">
                <a16:creationId xmlns:a16="http://schemas.microsoft.com/office/drawing/2014/main" id="{4742239D-1709-483D-89AC-457BFB3ADBF9}"/>
              </a:ext>
            </a:extLst>
          </p:cNvPr>
          <p:cNvSpPr>
            <a:spLocks xmlns:a="http://schemas.openxmlformats.org/drawingml/2006/main" noGrp="1"/>
          </p:cNvSpPr>
          <p:nvPr/>
        </p:nvSpPr>
        <p:spPr>
          <a:xfrm xmlns:a="http://schemas.openxmlformats.org/drawingml/2006/main">
            <a:off x="649224" y="3785616"/>
            <a:ext cx="29260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Off-intent share of account spend</a:t>
            </a:r>
            <a:endParaRPr sz="1060"/>
          </a:p>
        </p:txBody>
      </p:sp>
      <p:sp>
        <p:nvSpPr>
          <p:cNvPr id="29" name="Text 27">
            <a:extLst xmlns:a="http://schemas.openxmlformats.org/drawingml/2006/main">
              <a:ext uri="{FF2B5EF4-FFF2-40B4-BE49-F238E27FC236}">
                <a16:creationId xmlns:a16="http://schemas.microsoft.com/office/drawing/2014/main" id="{98DBF091-2B65-4556-A9FC-F7AB7A6A538B}"/>
              </a:ext>
            </a:extLst>
          </p:cNvPr>
          <p:cNvSpPr>
            <a:spLocks xmlns:a="http://schemas.openxmlformats.org/drawingml/2006/main" noGrp="1"/>
          </p:cNvSpPr>
          <p:nvPr/>
        </p:nvSpPr>
        <p:spPr>
          <a:xfrm xmlns:a="http://schemas.openxmlformats.org/drawingml/2006/main">
            <a:off x="3776472" y="3785616"/>
            <a:ext cx="376732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£9,600 / £60,000 = 16%</a:t>
            </a:r>
            <a:endParaRPr sz="1060"/>
          </a:p>
        </p:txBody>
      </p:sp>
      <p:sp>
        <p:nvSpPr>
          <p:cNvPr id="30" name="Text 28">
            <a:extLst xmlns:a="http://schemas.openxmlformats.org/drawingml/2006/main">
              <a:ext uri="{FF2B5EF4-FFF2-40B4-BE49-F238E27FC236}">
                <a16:creationId xmlns:a16="http://schemas.microsoft.com/office/drawing/2014/main" id="{BB952198-F7D7-41C2-BB8A-6FDF0659A291}"/>
              </a:ext>
            </a:extLst>
          </p:cNvPr>
          <p:cNvSpPr>
            <a:spLocks xmlns:a="http://schemas.openxmlformats.org/drawingml/2006/main" noGrp="1"/>
          </p:cNvSpPr>
          <p:nvPr/>
        </p:nvSpPr>
        <p:spPr>
          <a:xfrm xmlns:a="http://schemas.openxmlformats.org/drawingml/2006/main">
            <a:off x="7744968" y="3785616"/>
            <a:ext cx="37947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A guaranteed 16% cash saving</a:t>
            </a:r>
            <a:endParaRPr sz="1060"/>
          </a:p>
        </p:txBody>
      </p:sp>
      <p:sp>
        <p:nvSpPr>
          <p:cNvPr id="31" name="Shape 29">
            <a:extLst xmlns:a="http://schemas.openxmlformats.org/drawingml/2006/main">
              <a:ext uri="{FF2B5EF4-FFF2-40B4-BE49-F238E27FC236}">
                <a16:creationId xmlns:a16="http://schemas.microsoft.com/office/drawing/2014/main" id="{7A18980E-9469-43A0-8908-5F46AB767130}"/>
              </a:ext>
            </a:extLst>
          </p:cNvPr>
          <p:cNvSpPr>
            <a:spLocks xmlns:a="http://schemas.openxmlformats.org/drawingml/2006/main" noGrp="1"/>
          </p:cNvSpPr>
          <p:nvPr/>
        </p:nvSpPr>
        <p:spPr>
          <a:xfrm xmlns:a="http://schemas.openxmlformats.org/drawingml/2006/main">
            <a:off x="548640" y="4169664"/>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32" name="Shape 30">
            <a:extLst xmlns:a="http://schemas.openxmlformats.org/drawingml/2006/main">
              <a:ext uri="{FF2B5EF4-FFF2-40B4-BE49-F238E27FC236}">
                <a16:creationId xmlns:a16="http://schemas.microsoft.com/office/drawing/2014/main" id="{B23657B6-BC63-4622-A1AD-EF8622C3B7F4}"/>
              </a:ext>
            </a:extLst>
          </p:cNvPr>
          <p:cNvSpPr>
            <a:spLocks xmlns:a="http://schemas.openxmlformats.org/drawingml/2006/main" noGrp="1"/>
          </p:cNvSpPr>
          <p:nvPr/>
        </p:nvSpPr>
        <p:spPr>
          <a:xfrm xmlns:a="http://schemas.openxmlformats.org/drawingml/2006/main">
            <a:off x="548640" y="4169664"/>
            <a:ext cx="11091672" cy="44805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33" name="Text 31">
            <a:extLst xmlns:a="http://schemas.openxmlformats.org/drawingml/2006/main">
              <a:ext uri="{FF2B5EF4-FFF2-40B4-BE49-F238E27FC236}">
                <a16:creationId xmlns:a16="http://schemas.microsoft.com/office/drawing/2014/main" id="{38AD92F3-4DE3-45E2-9695-8D0A57F28E0B}"/>
              </a:ext>
            </a:extLst>
          </p:cNvPr>
          <p:cNvSpPr>
            <a:spLocks xmlns:a="http://schemas.openxmlformats.org/drawingml/2006/main" noGrp="1"/>
          </p:cNvSpPr>
          <p:nvPr/>
        </p:nvSpPr>
        <p:spPr>
          <a:xfrm xmlns:a="http://schemas.openxmlformats.org/drawingml/2006/main">
            <a:off x="649224" y="4233672"/>
            <a:ext cx="29260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Visible Search-query coverage</a:t>
            </a:r>
            <a:endParaRPr sz="1060"/>
          </a:p>
        </p:txBody>
      </p:sp>
      <p:sp>
        <p:nvSpPr>
          <p:cNvPr id="34" name="Text 32">
            <a:extLst xmlns:a="http://schemas.openxmlformats.org/drawingml/2006/main">
              <a:ext uri="{FF2B5EF4-FFF2-40B4-BE49-F238E27FC236}">
                <a16:creationId xmlns:a16="http://schemas.microsoft.com/office/drawing/2014/main" id="{AA41044F-22FB-488C-A4BA-9BD5DAA61786}"/>
              </a:ext>
            </a:extLst>
          </p:cNvPr>
          <p:cNvSpPr>
            <a:spLocks xmlns:a="http://schemas.openxmlformats.org/drawingml/2006/main" noGrp="1"/>
          </p:cNvSpPr>
          <p:nvPr/>
        </p:nvSpPr>
        <p:spPr>
          <a:xfrm xmlns:a="http://schemas.openxmlformats.org/drawingml/2006/main">
            <a:off x="3776472" y="4233672"/>
            <a:ext cx="376732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£42,500 / £50,000 = 85%</a:t>
            </a:r>
            <a:endParaRPr sz="1060"/>
          </a:p>
        </p:txBody>
      </p:sp>
      <p:sp>
        <p:nvSpPr>
          <p:cNvPr id="35" name="Text 33">
            <a:extLst xmlns:a="http://schemas.openxmlformats.org/drawingml/2006/main">
              <a:ext uri="{FF2B5EF4-FFF2-40B4-BE49-F238E27FC236}">
                <a16:creationId xmlns:a16="http://schemas.microsoft.com/office/drawing/2014/main" id="{8D8D70D8-2D9F-4DF4-96D8-7E7F8811E36E}"/>
              </a:ext>
            </a:extLst>
          </p:cNvPr>
          <p:cNvSpPr>
            <a:spLocks xmlns:a="http://schemas.openxmlformats.org/drawingml/2006/main" noGrp="1"/>
          </p:cNvSpPr>
          <p:nvPr/>
        </p:nvSpPr>
        <p:spPr>
          <a:xfrm xmlns:a="http://schemas.openxmlformats.org/drawingml/2006/main">
            <a:off x="7744968" y="4233672"/>
            <a:ext cx="37947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Visibility into every Search query</a:t>
            </a:r>
            <a:endParaRPr sz="1060"/>
          </a:p>
        </p:txBody>
      </p:sp>
      <p:sp>
        <p:nvSpPr>
          <p:cNvPr id="36" name="Shape 34">
            <a:extLst xmlns:a="http://schemas.openxmlformats.org/drawingml/2006/main">
              <a:ext uri="{FF2B5EF4-FFF2-40B4-BE49-F238E27FC236}">
                <a16:creationId xmlns:a16="http://schemas.microsoft.com/office/drawing/2014/main" id="{CF308D88-69CE-4D3D-A142-9654D0859152}"/>
              </a:ext>
            </a:extLst>
          </p:cNvPr>
          <p:cNvSpPr>
            <a:spLocks xmlns:a="http://schemas.openxmlformats.org/drawingml/2006/main" noGrp="1"/>
          </p:cNvSpPr>
          <p:nvPr/>
        </p:nvSpPr>
        <p:spPr>
          <a:xfrm xmlns:a="http://schemas.openxmlformats.org/drawingml/2006/main">
            <a:off x="548640" y="4617720"/>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37" name="Shape 35">
            <a:extLst xmlns:a="http://schemas.openxmlformats.org/drawingml/2006/main">
              <a:ext uri="{FF2B5EF4-FFF2-40B4-BE49-F238E27FC236}">
                <a16:creationId xmlns:a16="http://schemas.microsoft.com/office/drawing/2014/main" id="{FECB5C76-3828-495E-9449-29FA811012A6}"/>
              </a:ext>
            </a:extLst>
          </p:cNvPr>
          <p:cNvSpPr>
            <a:spLocks xmlns:a="http://schemas.openxmlformats.org/drawingml/2006/main" noGrp="1"/>
          </p:cNvSpPr>
          <p:nvPr/>
        </p:nvSpPr>
        <p:spPr>
          <a:xfrm xmlns:a="http://schemas.openxmlformats.org/drawingml/2006/main">
            <a:off x="548640" y="4617720"/>
            <a:ext cx="11091672" cy="448056"/>
          </a:xfrm>
          <a:prstGeom xmlns:a="http://schemas.openxmlformats.org/drawingml/2006/main" prst="rect">
            <a:avLst/>
          </a:prstGeom>
          <a:solidFill xmlns:a="http://schemas.openxmlformats.org/drawingml/2006/main">
            <a:srgbClr val="FFFFFF"/>
          </a:solidFill>
          <a:ln xmlns:a="http://schemas.openxmlformats.org/drawingml/2006/main" w="7620">
            <a:solidFill>
              <a:srgbClr val="FFFFFF"/>
            </a:solidFill>
            <a:prstDash val="solid"/>
          </a:ln>
        </p:spPr>
        <p:txBody>
          <a:bodyPr xmlns:a="http://schemas.openxmlformats.org/drawingml/2006/main"/>
          <a:lstStyle xmlns:a="http://schemas.openxmlformats.org/drawingml/2006/main"/>
          <a:p xmlns:a="http://schemas.openxmlformats.org/drawingml/2006/main">
            <a:endParaRPr/>
          </a:p>
        </p:txBody>
      </p:sp>
      <p:sp>
        <p:nvSpPr>
          <p:cNvPr id="38" name="Text 36">
            <a:extLst xmlns:a="http://schemas.openxmlformats.org/drawingml/2006/main">
              <a:ext uri="{FF2B5EF4-FFF2-40B4-BE49-F238E27FC236}">
                <a16:creationId xmlns:a16="http://schemas.microsoft.com/office/drawing/2014/main" id="{1796EBC7-E890-4F18-A002-41CC3DF3C90C}"/>
              </a:ext>
            </a:extLst>
          </p:cNvPr>
          <p:cNvSpPr>
            <a:spLocks xmlns:a="http://schemas.openxmlformats.org/drawingml/2006/main" noGrp="1"/>
          </p:cNvSpPr>
          <p:nvPr/>
        </p:nvSpPr>
        <p:spPr>
          <a:xfrm xmlns:a="http://schemas.openxmlformats.org/drawingml/2006/main">
            <a:off x="649224" y="4681728"/>
            <a:ext cx="29260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Monthly off-intent baseline</a:t>
            </a:r>
            <a:endParaRPr sz="1060"/>
          </a:p>
        </p:txBody>
      </p:sp>
      <p:sp>
        <p:nvSpPr>
          <p:cNvPr id="39" name="Text 37">
            <a:extLst xmlns:a="http://schemas.openxmlformats.org/drawingml/2006/main">
              <a:ext uri="{FF2B5EF4-FFF2-40B4-BE49-F238E27FC236}">
                <a16:creationId xmlns:a16="http://schemas.microsoft.com/office/drawing/2014/main" id="{E27AFFE5-C27F-445E-99F9-76EA412F615F}"/>
              </a:ext>
            </a:extLst>
          </p:cNvPr>
          <p:cNvSpPr>
            <a:spLocks xmlns:a="http://schemas.openxmlformats.org/drawingml/2006/main" noGrp="1"/>
          </p:cNvSpPr>
          <p:nvPr/>
        </p:nvSpPr>
        <p:spPr>
          <a:xfrm xmlns:a="http://schemas.openxmlformats.org/drawingml/2006/main">
            <a:off x="3776472" y="4681728"/>
            <a:ext cx="376732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£9,600 / 3 = £3,200</a:t>
            </a:r>
            <a:endParaRPr sz="1060"/>
          </a:p>
        </p:txBody>
      </p:sp>
      <p:sp>
        <p:nvSpPr>
          <p:cNvPr id="40" name="Text 38">
            <a:extLst xmlns:a="http://schemas.openxmlformats.org/drawingml/2006/main">
              <a:ext uri="{FF2B5EF4-FFF2-40B4-BE49-F238E27FC236}">
                <a16:creationId xmlns:a16="http://schemas.microsoft.com/office/drawing/2014/main" id="{848714F4-E352-4721-8F37-C10E98177B19}"/>
              </a:ext>
            </a:extLst>
          </p:cNvPr>
          <p:cNvSpPr>
            <a:spLocks xmlns:a="http://schemas.openxmlformats.org/drawingml/2006/main" noGrp="1"/>
          </p:cNvSpPr>
          <p:nvPr/>
        </p:nvSpPr>
        <p:spPr>
          <a:xfrm xmlns:a="http://schemas.openxmlformats.org/drawingml/2006/main">
            <a:off x="7744968" y="4681728"/>
            <a:ext cx="37947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An unchanged future traffic mix</a:t>
            </a:r>
            <a:endParaRPr sz="1060"/>
          </a:p>
        </p:txBody>
      </p:sp>
      <p:sp>
        <p:nvSpPr>
          <p:cNvPr id="41" name="Shape 39">
            <a:extLst xmlns:a="http://schemas.openxmlformats.org/drawingml/2006/main">
              <a:ext uri="{FF2B5EF4-FFF2-40B4-BE49-F238E27FC236}">
                <a16:creationId xmlns:a16="http://schemas.microsoft.com/office/drawing/2014/main" id="{CE0B2B69-150F-45CE-8207-6D1A5E56C819}"/>
              </a:ext>
            </a:extLst>
          </p:cNvPr>
          <p:cNvSpPr>
            <a:spLocks xmlns:a="http://schemas.openxmlformats.org/drawingml/2006/main" noGrp="1"/>
          </p:cNvSpPr>
          <p:nvPr/>
        </p:nvSpPr>
        <p:spPr>
          <a:xfrm xmlns:a="http://schemas.openxmlformats.org/drawingml/2006/main">
            <a:off x="548640" y="5065776"/>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42" name="Shape 40">
            <a:extLst xmlns:a="http://schemas.openxmlformats.org/drawingml/2006/main">
              <a:ext uri="{FF2B5EF4-FFF2-40B4-BE49-F238E27FC236}">
                <a16:creationId xmlns:a16="http://schemas.microsoft.com/office/drawing/2014/main" id="{4FE2DD83-6529-486D-9ECE-496A4DC6654B}"/>
              </a:ext>
            </a:extLst>
          </p:cNvPr>
          <p:cNvSpPr>
            <a:spLocks xmlns:a="http://schemas.openxmlformats.org/drawingml/2006/main" noGrp="1"/>
          </p:cNvSpPr>
          <p:nvPr/>
        </p:nvSpPr>
        <p:spPr>
          <a:xfrm xmlns:a="http://schemas.openxmlformats.org/drawingml/2006/main">
            <a:off x="548640" y="5065776"/>
            <a:ext cx="11091672" cy="44805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43" name="Text 41">
            <a:extLst xmlns:a="http://schemas.openxmlformats.org/drawingml/2006/main">
              <a:ext uri="{FF2B5EF4-FFF2-40B4-BE49-F238E27FC236}">
                <a16:creationId xmlns:a16="http://schemas.microsoft.com/office/drawing/2014/main" id="{C7F0BCF4-DCDB-474E-98EF-2EB83A05DDF3}"/>
              </a:ext>
            </a:extLst>
          </p:cNvPr>
          <p:cNvSpPr>
            <a:spLocks xmlns:a="http://schemas.openxmlformats.org/drawingml/2006/main" noGrp="1"/>
          </p:cNvSpPr>
          <p:nvPr/>
        </p:nvSpPr>
        <p:spPr>
          <a:xfrm xmlns:a="http://schemas.openxmlformats.org/drawingml/2006/main">
            <a:off x="649224" y="5129784"/>
            <a:ext cx="29260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b="1">
                <a:solidFill>
                  <a:srgbClr val="0B0B0D"/>
                </a:solidFill>
                <a:latin typeface="Inter"/>
                <a:ea typeface="Inter"/>
                <a:cs typeface="Inter"/>
              </a:rPr>
              <a:t>Monthly reallocation scenario</a:t>
            </a:r>
            <a:endParaRPr sz="1060"/>
          </a:p>
        </p:txBody>
      </p:sp>
      <p:sp>
        <p:nvSpPr>
          <p:cNvPr id="44" name="Text 42">
            <a:extLst xmlns:a="http://schemas.openxmlformats.org/drawingml/2006/main">
              <a:ext uri="{FF2B5EF4-FFF2-40B4-BE49-F238E27FC236}">
                <a16:creationId xmlns:a16="http://schemas.microsoft.com/office/drawing/2014/main" id="{43167E2E-5352-4AC9-8B73-E865F6657287}"/>
              </a:ext>
            </a:extLst>
          </p:cNvPr>
          <p:cNvSpPr>
            <a:spLocks xmlns:a="http://schemas.openxmlformats.org/drawingml/2006/main" noGrp="1"/>
          </p:cNvSpPr>
          <p:nvPr/>
        </p:nvSpPr>
        <p:spPr>
          <a:xfrm xmlns:a="http://schemas.openxmlformats.org/drawingml/2006/main">
            <a:off x="3776472" y="5129784"/>
            <a:ext cx="3767328"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£3,200 × 60-80% = £1,920-2,560</a:t>
            </a:r>
            <a:endParaRPr sz="1060"/>
          </a:p>
        </p:txBody>
      </p:sp>
      <p:sp>
        <p:nvSpPr>
          <p:cNvPr id="45" name="Text 43">
            <a:extLst xmlns:a="http://schemas.openxmlformats.org/drawingml/2006/main">
              <a:ext uri="{FF2B5EF4-FFF2-40B4-BE49-F238E27FC236}">
                <a16:creationId xmlns:a16="http://schemas.microsoft.com/office/drawing/2014/main" id="{39E3108A-1B78-4D21-84F7-BA863E4CBD25}"/>
              </a:ext>
            </a:extLst>
          </p:cNvPr>
          <p:cNvSpPr>
            <a:spLocks xmlns:a="http://schemas.openxmlformats.org/drawingml/2006/main" noGrp="1"/>
          </p:cNvSpPr>
          <p:nvPr/>
        </p:nvSpPr>
        <p:spPr>
          <a:xfrm xmlns:a="http://schemas.openxmlformats.org/drawingml/2006/main">
            <a:off x="7744968" y="5129784"/>
            <a:ext cx="37947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rmAutofit/>
          </a:bodyPr>
          <a:lstStyle xmlns:a="http://schemas.openxmlformats.org/drawingml/2006/main"/>
          <a:p xmlns:a="http://schemas.openxmlformats.org/drawingml/2006/main">
            <a:pPr marL="0" indent="0" algn="l">
              <a:buNone/>
            </a:pPr>
            <a:r>
              <a:rPr sz="1200">
                <a:solidFill>
                  <a:srgbClr val="0B0B0D"/>
                </a:solidFill>
                <a:latin typeface="Inter"/>
                <a:ea typeface="Inter"/>
                <a:cs typeface="Inter"/>
              </a:rPr>
              <a:t>Achieved savings, profit or a forecast</a:t>
            </a:r>
            <a:endParaRPr sz="1060"/>
          </a:p>
        </p:txBody>
      </p:sp>
      <p:sp>
        <p:nvSpPr>
          <p:cNvPr id="46" name="Shape 44">
            <a:extLst xmlns:a="http://schemas.openxmlformats.org/drawingml/2006/main">
              <a:ext uri="{FF2B5EF4-FFF2-40B4-BE49-F238E27FC236}">
                <a16:creationId xmlns:a16="http://schemas.microsoft.com/office/drawing/2014/main" id="{EAC168C4-D7FF-4208-AF23-2B63668DE82D}"/>
              </a:ext>
            </a:extLst>
          </p:cNvPr>
          <p:cNvSpPr>
            <a:spLocks xmlns:a="http://schemas.openxmlformats.org/drawingml/2006/main" noGrp="1"/>
          </p:cNvSpPr>
          <p:nvPr/>
        </p:nvSpPr>
        <p:spPr>
          <a:xfrm xmlns:a="http://schemas.openxmlformats.org/drawingml/2006/main">
            <a:off x="548640" y="5513832"/>
            <a:ext cx="11091672" cy="0"/>
          </a:xfrm>
          <a:prstGeom xmlns:a="http://schemas.openxmlformats.org/drawingml/2006/main" prst="line">
            <a:avLst/>
          </a:prstGeom>
          <a:noFill xmlns:a="http://schemas.openxmlformats.org/drawingml/2006/main"/>
          <a:ln xmlns:a="http://schemas.openxmlformats.org/drawingml/2006/main" w="8255">
            <a:solidFill>
              <a:srgbClr val="C5C1B9"/>
            </a:solidFill>
            <a:prstDash val="solid"/>
          </a:ln>
        </p:spPr>
        <p:txBody>
          <a:bodyPr xmlns:a="http://schemas.openxmlformats.org/drawingml/2006/main"/>
          <a:lstStyle xmlns:a="http://schemas.openxmlformats.org/drawingml/2006/main"/>
          <a:p xmlns:a="http://schemas.openxmlformats.org/drawingml/2006/main">
            <a:endParaRPr/>
          </a:p>
        </p:txBody>
      </p:sp>
      <p:sp>
        <p:nvSpPr>
          <p:cNvPr id="47" name="Shape 45">
            <a:extLst xmlns:a="http://schemas.openxmlformats.org/drawingml/2006/main">
              <a:ext uri="{FF2B5EF4-FFF2-40B4-BE49-F238E27FC236}">
                <a16:creationId xmlns:a16="http://schemas.microsoft.com/office/drawing/2014/main" id="{593790B9-73AB-455F-8676-A0191A7D1C1F}"/>
              </a:ext>
            </a:extLst>
          </p:cNvPr>
          <p:cNvSpPr>
            <a:spLocks xmlns:a="http://schemas.openxmlformats.org/drawingml/2006/main" noGrp="1"/>
          </p:cNvSpPr>
          <p:nvPr/>
        </p:nvSpPr>
        <p:spPr>
          <a:xfrm xmlns:a="http://schemas.openxmlformats.org/drawingml/2006/main">
            <a:off x="548640" y="5907024"/>
            <a:ext cx="11094720" cy="356616"/>
          </a:xfrm>
          <a:prstGeom xmlns:a="http://schemas.openxmlformats.org/drawingml/2006/main" prst="rect">
            <a:avLst/>
          </a:prstGeom>
          <a:solidFill xmlns:a="http://schemas.openxmlformats.org/drawingml/2006/main">
            <a:srgbClr val="F3F0E8"/>
          </a:solidFill>
          <a:ln xmlns:a="http://schemas.openxmlformats.org/drawingml/2006/main" w="7620">
            <a:solidFill>
              <a:srgbClr val="F3F0E8"/>
            </a:solidFill>
            <a:prstDash val="solid"/>
          </a:ln>
        </p:spPr>
        <p:txBody>
          <a:bodyPr xmlns:a="http://schemas.openxmlformats.org/drawingml/2006/main"/>
          <a:lstStyle xmlns:a="http://schemas.openxmlformats.org/drawingml/2006/main"/>
          <a:p xmlns:a="http://schemas.openxmlformats.org/drawingml/2006/main">
            <a:endParaRPr/>
          </a:p>
        </p:txBody>
      </p:sp>
      <p:sp>
        <p:nvSpPr>
          <p:cNvPr id="48" name="Text 46">
            <a:extLst xmlns:a="http://schemas.openxmlformats.org/drawingml/2006/main">
              <a:ext uri="{FF2B5EF4-FFF2-40B4-BE49-F238E27FC236}">
                <a16:creationId xmlns:a16="http://schemas.microsoft.com/office/drawing/2014/main" id="{357BADD7-AA2E-4649-BF0D-4AE19463C19F}"/>
              </a:ext>
            </a:extLst>
          </p:cNvPr>
          <p:cNvSpPr>
            <a:spLocks xmlns:a="http://schemas.openxmlformats.org/drawingml/2006/main" noGrp="1"/>
          </p:cNvSpPr>
          <p:nvPr/>
        </p:nvSpPr>
        <p:spPr>
          <a:xfrm xmlns:a="http://schemas.openxmlformats.org/drawingml/2006/main">
            <a:off x="676656" y="5948172"/>
            <a:ext cx="1083868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10">
                <a:solidFill>
                  <a:srgbClr val="50504D"/>
                </a:solidFill>
                <a:latin typeface="Inter"/>
                <a:ea typeface="Inter"/>
                <a:cs typeface="Inter"/>
              </a:rPr>
              <a:t>When the selected action count is zero, CPA is undefined. Ratios use total cost / total actions; row CPAs are never averaged.</a:t>
            </a:r>
            <a:endParaRPr sz="1010"/>
          </a:p>
        </p:txBody>
      </p:sp>
      <p:pic>
        <p:nvPicPr>
          <p:cNvPr id="96" name=""/>
          <p:cNvPicPr>
            <a:picLocks xmlns:a="http://schemas.openxmlformats.org/drawingml/2006/main" noChangeAspect="1"/>
          </p:cNvPicPr>
          <p:nvPr/>
        </p:nvPicPr>
        <p:blipFill>
          <a:blip xmlns:r="http://schemas.openxmlformats.org/officeDocument/2006/relationships" xmlns:a="http://schemas.openxmlformats.org/drawingml/2006/main" r:embed="Rf71d2c2eaec14e9c">
            <a:extLst>
              <a:ext uri="{96DAC541-7B7A-43D3-8B79-37D633B846F1}">
                <asvg:svgBlip xmlns:asvg="http://schemas.microsoft.com/office/drawing/2016/SVG/main" r:embed="R78240a5562204e62"/>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50" name="Zbang">
            <a:extLst xmlns:a="http://schemas.openxmlformats.org/drawingml/2006/main">
              <a:ext uri="{FF2B5EF4-FFF2-40B4-BE49-F238E27FC236}">
                <a16:creationId xmlns:a16="http://schemas.microsoft.com/office/drawing/2014/main" id="{8A4CA30C-E0FB-49EA-BB3F-529B8A3D0BDE}"/>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51" name="APPENDIX / METRIC DEFINITIONS">
            <a:extLst xmlns:a="http://schemas.openxmlformats.org/drawingml/2006/main">
              <a:ext uri="{FF2B5EF4-FFF2-40B4-BE49-F238E27FC236}">
                <a16:creationId xmlns:a16="http://schemas.microsoft.com/office/drawing/2014/main" id="{FC6FD958-7FC4-4FFA-AE5B-AD49D142DFA5}"/>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APPENDIX / METRIC DEFINITIONS</a:t>
            </a:r>
          </a:p>
        </p:txBody>
      </p:sp>
      <p:sp>
        <p:nvSpPr>
          <p:cNvPr id="52" name="">
            <a:extLst xmlns:a="http://schemas.openxmlformats.org/drawingml/2006/main">
              <a:ext uri="{FF2B5EF4-FFF2-40B4-BE49-F238E27FC236}">
                <a16:creationId xmlns:a16="http://schemas.microsoft.com/office/drawing/2014/main" id="{77863EE6-C0D1-438C-B3A3-D0B9EE68104D}"/>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3" name="">
            <a:extLst xmlns:a="http://schemas.openxmlformats.org/drawingml/2006/main">
              <a:ext uri="{FF2B5EF4-FFF2-40B4-BE49-F238E27FC236}">
                <a16:creationId xmlns:a16="http://schemas.microsoft.com/office/drawing/2014/main" id="{8A88A6A0-072E-4B56-B853-F02287426502}"/>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54" name="EXAMPLE BOILER CO. · FICTIONAL DATA · 1 MAY–31 JUL 2026">
            <a:extLst xmlns:a="http://schemas.openxmlformats.org/drawingml/2006/main">
              <a:ext uri="{FF2B5EF4-FFF2-40B4-BE49-F238E27FC236}">
                <a16:creationId xmlns:a16="http://schemas.microsoft.com/office/drawing/2014/main" id="{BC126480-9CD2-4E78-ACB7-4DB309A7AE0A}"/>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55" name="29">
            <a:extLst xmlns:a="http://schemas.openxmlformats.org/drawingml/2006/main">
              <a:ext uri="{FF2B5EF4-FFF2-40B4-BE49-F238E27FC236}">
                <a16:creationId xmlns:a16="http://schemas.microsoft.com/office/drawing/2014/main" id="{2EBDF52F-3CDC-4077-AA15-5EFE56CB27A8}"/>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29</a:t>
            </a:r>
          </a:p>
        </p:txBody>
      </p:sp>
    </p:spTree>
    <p:extLst>
      <p:ext uri="{BB962C8B-B14F-4D97-AF65-F5344CB8AC3E}">
        <p14:creationId xmlns:p14="http://schemas.microsoft.com/office/powerpoint/2010/main" val="1956079105"/>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7564fe86f13f4189">
            <a:extLst>
              <a:ext uri="{96DAC541-7B7A-43D3-8B79-37D633B846F1}">
                <asvg:svgBlip xmlns:asvg="http://schemas.microsoft.com/office/drawing/2016/SVG/main" r:embed="R313afc1cc59f461f"/>
              </a:ext>
            </a:extLst>
          </a:blip>
          <a:stretch xmlns:a="http://schemas.openxmlformats.org/drawingml/2006/main"/>
        </p:blipFill>
        <p:spPr>
          <a:xfrm xmlns:a="http://schemas.openxmlformats.org/drawingml/2006/main">
            <a:off x="552450" y="247650"/>
            <a:ext cx="352425" cy="352425"/>
          </a:xfrm>
          <a:prstGeom xmlns:a="http://schemas.openxmlformats.org/drawingml/2006/main" prst="rect">
            <a:avLst/>
          </a:prstGeom>
        </p:spPr>
      </p:pic>
      <p:sp>
        <p:nvSpPr>
          <p:cNvPr id="2" name="Zbang">
            <a:extLst xmlns:a="http://schemas.openxmlformats.org/drawingml/2006/main">
              <a:ext uri="{FF2B5EF4-FFF2-40B4-BE49-F238E27FC236}">
                <a16:creationId xmlns:a16="http://schemas.microsoft.com/office/drawing/2014/main" id="{596D8A8C-F7B9-4DC8-8368-B0306B9BA09A}"/>
              </a:ext>
            </a:extLst>
          </p:cNvPr>
          <p:cNvSpPr>
            <a:spLocks xmlns:a="http://schemas.openxmlformats.org/drawingml/2006/main" noGrp="1"/>
          </p:cNvSpPr>
          <p:nvPr/>
        </p:nvSpPr>
        <p:spPr>
          <a:xfrm xmlns:a="http://schemas.openxmlformats.org/drawingml/2006/main">
            <a:off x="971550" y="2667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0B0B0D"/>
                </a:solidFill>
                <a:latin typeface="Inter"/>
                <a:ea typeface="Inter"/>
                <a:cs typeface="Inter"/>
              </a:defRPr>
            </a:pPr>
            <a:r>
              <a:rPr sz="2175" b="1">
                <a:solidFill>
                  <a:srgbClr val="0B0B0D"/>
                </a:solidFill>
                <a:latin typeface="Inter"/>
                <a:ea typeface="Inter"/>
                <a:cs typeface="Inter"/>
              </a:rPr>
              <a:t>Zbang</a:t>
            </a:r>
          </a:p>
        </p:txBody>
      </p:sp>
      <p:sp>
        <p:nvSpPr>
          <p:cNvPr id="3" name="APPENDIX / EVIDENCE REGISTER">
            <a:extLst xmlns:a="http://schemas.openxmlformats.org/drawingml/2006/main">
              <a:ext uri="{FF2B5EF4-FFF2-40B4-BE49-F238E27FC236}">
                <a16:creationId xmlns:a16="http://schemas.microsoft.com/office/drawing/2014/main" id="{E26D4EB8-E816-4A70-86E2-EC84EC7B8B6A}"/>
              </a:ext>
            </a:extLst>
          </p:cNvPr>
          <p:cNvSpPr>
            <a:spLocks xmlns:a="http://schemas.openxmlformats.org/drawingml/2006/main" noGrp="1"/>
          </p:cNvSpPr>
          <p:nvPr/>
        </p:nvSpPr>
        <p:spPr>
          <a:xfrm xmlns:a="http://schemas.openxmlformats.org/drawingml/2006/main">
            <a:off x="2476500" y="342900"/>
            <a:ext cx="8972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1">
                <a:solidFill>
                  <a:srgbClr val="50504D"/>
                </a:solidFill>
                <a:latin typeface="Inter"/>
                <a:ea typeface="Inter"/>
                <a:cs typeface="Inter"/>
              </a:defRPr>
            </a:pPr>
            <a:r>
              <a:rPr sz="975" b="1">
                <a:solidFill>
                  <a:srgbClr val="50504D"/>
                </a:solidFill>
                <a:latin typeface="Inter"/>
                <a:ea typeface="Inter"/>
                <a:cs typeface="Inter"/>
              </a:rPr>
              <a:t>APPENDIX / EVIDENCE REGISTER</a:t>
            </a:r>
          </a:p>
        </p:txBody>
      </p:sp>
      <p:sp>
        <p:nvSpPr>
          <p:cNvPr id="4" name="">
            <a:extLst xmlns:a="http://schemas.openxmlformats.org/drawingml/2006/main">
              <a:ext uri="{FF2B5EF4-FFF2-40B4-BE49-F238E27FC236}">
                <a16:creationId xmlns:a16="http://schemas.microsoft.com/office/drawing/2014/main" id="{9C1F1196-2846-4AEE-8375-E5B0FDB349D3}"/>
              </a:ext>
            </a:extLst>
          </p:cNvPr>
          <p:cNvSpPr>
            <a:spLocks xmlns:a="http://schemas.openxmlformats.org/drawingml/2006/main" noGrp="1"/>
          </p:cNvSpPr>
          <p:nvPr/>
        </p:nvSpPr>
        <p:spPr>
          <a:xfrm xmlns:a="http://schemas.openxmlformats.org/drawingml/2006/main">
            <a:off x="552450" y="790575"/>
            <a:ext cx="11087100" cy="0"/>
          </a:xfrm>
          <a:prstGeom xmlns:a="http://schemas.openxmlformats.org/drawingml/2006/main" prst="line">
            <a:avLst/>
          </a:prstGeom>
          <a:ln xmlns:a="http://schemas.openxmlformats.org/drawingml/2006/main" w="9525">
            <a:solidFill>
              <a:srgbClr val="C5C1B9"/>
            </a:solidFill>
          </a:ln>
        </p:spPr>
      </p:sp>
      <p:sp>
        <p:nvSpPr>
          <p:cNvPr id="5" name="">
            <a:extLst xmlns:a="http://schemas.openxmlformats.org/drawingml/2006/main">
              <a:ext uri="{FF2B5EF4-FFF2-40B4-BE49-F238E27FC236}">
                <a16:creationId xmlns:a16="http://schemas.microsoft.com/office/drawing/2014/main" id="{911FC146-912F-4D36-861B-85D7D31EB6C4}"/>
              </a:ext>
            </a:extLst>
          </p:cNvPr>
          <p:cNvSpPr>
            <a:spLocks xmlns:a="http://schemas.openxmlformats.org/drawingml/2006/main" noGrp="1"/>
          </p:cNvSpPr>
          <p:nvPr/>
        </p:nvSpPr>
        <p:spPr>
          <a:xfrm xmlns:a="http://schemas.openxmlformats.org/drawingml/2006/main">
            <a:off x="552450" y="6353175"/>
            <a:ext cx="11087100" cy="0"/>
          </a:xfrm>
          <a:prstGeom xmlns:a="http://schemas.openxmlformats.org/drawingml/2006/main" prst="line">
            <a:avLst/>
          </a:prstGeom>
          <a:ln xmlns:a="http://schemas.openxmlformats.org/drawingml/2006/main" w="9525">
            <a:solidFill>
              <a:srgbClr val="C5C1B9"/>
            </a:solidFill>
          </a:ln>
        </p:spPr>
      </p:sp>
      <p:sp>
        <p:nvSpPr>
          <p:cNvPr id="6" name="EXAMPLE BOILER CO. · FICTIONAL DATA · 1 MAY–31 JUL 2026">
            <a:extLst xmlns:a="http://schemas.openxmlformats.org/drawingml/2006/main">
              <a:ext uri="{FF2B5EF4-FFF2-40B4-BE49-F238E27FC236}">
                <a16:creationId xmlns:a16="http://schemas.microsoft.com/office/drawing/2014/main" id="{94E77F55-83C0-4836-8DE4-92277FBDBC60}"/>
              </a:ext>
            </a:extLst>
          </p:cNvPr>
          <p:cNvSpPr>
            <a:spLocks xmlns:a="http://schemas.openxmlformats.org/drawingml/2006/main" noGrp="1"/>
          </p:cNvSpPr>
          <p:nvPr/>
        </p:nvSpPr>
        <p:spPr>
          <a:xfrm xmlns:a="http://schemas.openxmlformats.org/drawingml/2006/main">
            <a:off x="552450" y="6505575"/>
            <a:ext cx="881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00" b="0">
                <a:solidFill>
                  <a:srgbClr val="50504D"/>
                </a:solidFill>
                <a:latin typeface="Inter"/>
                <a:ea typeface="Inter"/>
                <a:cs typeface="Inter"/>
              </a:defRPr>
            </a:pPr>
            <a:r>
              <a:rPr sz="900" b="0">
                <a:solidFill>
                  <a:srgbClr val="50504D"/>
                </a:solidFill>
                <a:latin typeface="Inter"/>
                <a:ea typeface="Inter"/>
                <a:cs typeface="Inter"/>
              </a:rPr>
              <a:t>EXAMPLE BOILER CO. · FICTIONAL DATA · 1 MAY–31 JUL 2026</a:t>
            </a:r>
          </a:p>
        </p:txBody>
      </p:sp>
      <p:sp>
        <p:nvSpPr>
          <p:cNvPr id="7" name="30">
            <a:extLst xmlns:a="http://schemas.openxmlformats.org/drawingml/2006/main">
              <a:ext uri="{FF2B5EF4-FFF2-40B4-BE49-F238E27FC236}">
                <a16:creationId xmlns:a16="http://schemas.microsoft.com/office/drawing/2014/main" id="{588BC36F-B8CF-4900-A934-E0CC56C8CC9A}"/>
              </a:ext>
            </a:extLst>
          </p:cNvPr>
          <p:cNvSpPr>
            <a:spLocks xmlns:a="http://schemas.openxmlformats.org/drawingml/2006/main" noGrp="1"/>
          </p:cNvSpPr>
          <p:nvPr/>
        </p:nvSpPr>
        <p:spPr>
          <a:xfrm xmlns:a="http://schemas.openxmlformats.org/drawingml/2006/main">
            <a:off x="11144250" y="64865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1736BD"/>
                </a:solidFill>
                <a:latin typeface="Inter"/>
                <a:ea typeface="Inter"/>
                <a:cs typeface="Inter"/>
              </a:defRPr>
            </a:pPr>
            <a:r>
              <a:rPr sz="1125" b="1">
                <a:solidFill>
                  <a:srgbClr val="1736BD"/>
                </a:solidFill>
                <a:latin typeface="Inter"/>
                <a:ea typeface="Inter"/>
                <a:cs typeface="Inter"/>
              </a:rPr>
              <a:t>30</a:t>
            </a:r>
          </a:p>
        </p:txBody>
      </p:sp>
      <p:sp>
        <p:nvSpPr>
          <p:cNvPr id="8" name="The evidence behind each finding">
            <a:extLst xmlns:a="http://schemas.openxmlformats.org/drawingml/2006/main">
              <a:ext uri="{FF2B5EF4-FFF2-40B4-BE49-F238E27FC236}">
                <a16:creationId xmlns:a16="http://schemas.microsoft.com/office/drawing/2014/main" id="{F9059615-D672-4584-B463-FCE03CB96236}"/>
              </a:ext>
            </a:extLst>
          </p:cNvPr>
          <p:cNvSpPr>
            <a:spLocks xmlns:a="http://schemas.openxmlformats.org/drawingml/2006/main" noGrp="1"/>
          </p:cNvSpPr>
          <p:nvPr/>
        </p:nvSpPr>
        <p:spPr>
          <a:xfrm xmlns:a="http://schemas.openxmlformats.org/drawingml/2006/main">
            <a:off x="552450" y="1133475"/>
            <a:ext cx="110871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300" b="1">
                <a:solidFill>
                  <a:srgbClr val="0B0B0D"/>
                </a:solidFill>
                <a:latin typeface="Inter"/>
                <a:ea typeface="Inter"/>
                <a:cs typeface="Inter"/>
              </a:defRPr>
            </a:pPr>
            <a:r>
              <a:rPr sz="3300" b="1">
                <a:solidFill>
                  <a:srgbClr val="0B0B0D"/>
                </a:solidFill>
                <a:latin typeface="Inter"/>
                <a:ea typeface="Inter"/>
                <a:cs typeface="Inter"/>
              </a:rPr>
              <a:t>The evidence behind each finding</a:t>
            </a:r>
          </a:p>
        </p:txBody>
      </p:sp>
      <p:sp>
        <p:nvSpPr>
          <p:cNvPr id="9" name="These synthetic anchors illustrate the evidence to capture in a r">
            <a:extLst xmlns:a="http://schemas.openxmlformats.org/drawingml/2006/main">
              <a:ext uri="{FF2B5EF4-FFF2-40B4-BE49-F238E27FC236}">
                <a16:creationId xmlns:a16="http://schemas.microsoft.com/office/drawing/2014/main" id="{7F0B263F-6B17-4E8E-BE53-B45759329B11}"/>
              </a:ext>
            </a:extLst>
          </p:cNvPr>
          <p:cNvSpPr>
            <a:spLocks xmlns:a="http://schemas.openxmlformats.org/drawingml/2006/main" noGrp="1"/>
          </p:cNvSpPr>
          <p:nvPr/>
        </p:nvSpPr>
        <p:spPr>
          <a:xfrm xmlns:a="http://schemas.openxmlformats.org/drawingml/2006/main">
            <a:off x="552450" y="1847850"/>
            <a:ext cx="110871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0">
                <a:solidFill>
                  <a:srgbClr val="50504D"/>
                </a:solidFill>
                <a:latin typeface="Inter"/>
                <a:ea typeface="Inter"/>
                <a:cs typeface="Inter"/>
              </a:defRPr>
            </a:pPr>
            <a:r>
              <a:rPr sz="1725" b="0">
                <a:solidFill>
                  <a:srgbClr val="50504D"/>
                </a:solidFill>
                <a:latin typeface="Inter"/>
                <a:ea typeface="Inter"/>
                <a:cs typeface="Inter"/>
              </a:rPr>
              <a:t>These synthetic anchors illustrate the evidence to capture in a real audit.</a:t>
            </a:r>
          </a:p>
        </p:txBody>
      </p:sp>
      <p:graphicFrame>
        <p:nvGraphicFramePr>
          <p:cNvPr id="21" name=""/>
          <p:cNvGraphicFramePr/>
          <p:nvPr/>
        </p:nvGraphicFramePr>
        <p:xfrm>
          <a:off xmlns:a="http://schemas.openxmlformats.org/drawingml/2006/main" x="552450" y="2352675"/>
          <a:ext xmlns:a="http://schemas.openxmlformats.org/drawingml/2006/main" cx="11087100" cy="3476625"/>
        </p:xfrm>
        <a:graphic xmlns:a="http://schemas.openxmlformats.org/drawingml/2006/main">
          <a:graphicData uri="http://schemas.openxmlformats.org/drawingml/2006/table">
            <a:tbl>
              <a:tblPr/>
              <a:tblGrid>
                <a:gridCol w="628650"/>
                <a:gridCol w="3028950"/>
                <a:gridCol w="4476750"/>
                <a:gridCol w="2952750"/>
              </a:tblGrid>
              <a:tr h="386292">
                <a:tc>
                  <a:txBody>
                    <a:bodyPr>
                      <a:noAutofit/>
                    </a:bodyPr>
                    <a:lstStyle/>
                    <a:p>
                      <a:r>
                        <a:rPr sz="1125" b="1">
                          <a:solidFill>
                            <a:srgbClr val="50504D"/>
                          </a:solidFill>
                          <a:latin typeface="Inter"/>
                          <a:ea typeface="Inter"/>
                          <a:cs typeface="Inter"/>
                        </a:rPr>
                        <a:t>ID</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AREA</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EVIDENCE TO CAPTURE</a:t>
                      </a:r>
                    </a:p>
                  </a:txBody>
                  <a:tcPr marL="91440" marR="91440" marT="45720" marB="45720">
                    <a:solidFill>
                      <a:srgbClr val="F3F0E8"/>
                    </a:solidFill>
                  </a:tcPr>
                </a:tc>
                <a:tc>
                  <a:txBody>
                    <a:bodyPr>
                      <a:noAutofit/>
                    </a:bodyPr>
                    <a:lstStyle/>
                    <a:p>
                      <a:r>
                        <a:rPr sz="1125" b="1">
                          <a:solidFill>
                            <a:srgbClr val="50504D"/>
                          </a:solidFill>
                          <a:latin typeface="Inter"/>
                          <a:ea typeface="Inter"/>
                          <a:cs typeface="Inter"/>
                        </a:rPr>
                        <a:t>EXAMPLE ANCHOR</a:t>
                      </a:r>
                    </a:p>
                  </a:txBody>
                  <a:tcPr marL="91440" marR="91440" marT="45720" marB="45720">
                    <a:solidFill>
                      <a:srgbClr val="F3F0E8"/>
                    </a:solidFill>
                  </a:tcPr>
                </a:tc>
              </a:tr>
              <a:tr h="386292">
                <a:tc>
                  <a:txBody>
                    <a:bodyPr>
                      <a:noAutofit/>
                    </a:bodyPr>
                    <a:lstStyle/>
                    <a:p>
                      <a:r>
                        <a:rPr sz="1275" b="1">
                          <a:solidFill>
                            <a:srgbClr val="0B0B0D"/>
                          </a:solidFill>
                          <a:latin typeface="Inter"/>
                          <a:ea typeface="Inter"/>
                          <a:cs typeface="Inter"/>
                        </a:rPr>
                        <a:t>E00</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Account &amp; campaign structure</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Purpose, settings, overlap, change history</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2 purpose overlaps</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E01</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Keywords &amp; match types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Queries, trigger context, negative associations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£9,600 off-intent cost</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E02</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Bidding &amp; budget</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Goals, strategies, targets, spend, history</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4 mixed-goal campaigns</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E03</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Ad copy &amp; assets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Ads, assets, eligibility, delivery</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3 homepage sitelinks</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E04</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Landing pages &amp; destinations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Final URLs, URL reports, expansion controls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£1,100 /guides subset</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E05</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Conversion tracking &amp; goals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Actions, settings, goals, diagnostics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600 forms + 240 calls + 360 views</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E06</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Audience &amp; targeting</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Locations, audiences, devices, networks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£7,200 partner cost</a:t>
                      </a:r>
                    </a:p>
                  </a:txBody>
                  <a:tcPr marL="91440" marR="91440" marT="45720" marB="45720">
                    <a:solidFill>
                      <a:srgbClr val="FFFFFF"/>
                    </a:solidFill>
                  </a:tcPr>
                </a:tc>
              </a:tr>
              <a:tr h="386292">
                <a:tc>
                  <a:txBody>
                    <a:bodyPr>
                      <a:noAutofit/>
                    </a:bodyPr>
                    <a:lstStyle/>
                    <a:p>
                      <a:r>
                        <a:rPr sz="1275" b="1">
                          <a:solidFill>
                            <a:srgbClr val="0B0B0D"/>
                          </a:solidFill>
                          <a:latin typeface="Inter"/>
                          <a:ea typeface="Inter"/>
                          <a:cs typeface="Inter"/>
                        </a:rPr>
                        <a:t>E08</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Delivery &amp; competitive visibility</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IS, rank loss, budget loss, auctions</a:t>
                      </a:r>
                    </a:p>
                  </a:txBody>
                  <a:tcPr marL="91440" marR="91440" marT="45720" marB="45720">
                    <a:solidFill>
                      <a:srgbClr val="FFFFFF"/>
                    </a:solidFill>
                  </a:tcPr>
                </a:tc>
                <a:tc>
                  <a:txBody>
                    <a:bodyPr>
                      <a:noAutofit/>
                    </a:bodyPr>
                    <a:lstStyle/>
                    <a:p>
                      <a:r>
                        <a:rPr sz="1275" b="0">
                          <a:solidFill>
                            <a:srgbClr val="0B0B0D"/>
                          </a:solidFill>
                          <a:latin typeface="Inter"/>
                          <a:ea typeface="Inter"/>
                          <a:cs typeface="Inter"/>
                        </a:rPr>
                        <a:t>D01 / D02 unresolved</a:t>
                      </a:r>
                    </a:p>
                  </a:txBody>
                  <a:tcPr marL="91440" marR="91440" marT="45720" marB="45720">
                    <a:solidFill>
                      <a:srgbClr val="FFFFFF"/>
                    </a:solidFill>
                  </a:tcPr>
                </a:tc>
              </a:tr>
            </a:tbl>
          </a:graphicData>
        </a:graphic>
      </p:graphicFrame>
      <p:sp>
        <p:nvSpPr>
          <p:cNvPr id="11" name="Record dates, campaign scope, metric definition, confidence, depe">
            <a:extLst xmlns:a="http://schemas.openxmlformats.org/drawingml/2006/main">
              <a:ext uri="{FF2B5EF4-FFF2-40B4-BE49-F238E27FC236}">
                <a16:creationId xmlns:a16="http://schemas.microsoft.com/office/drawing/2014/main" id="{6177F7AC-04C1-4C9E-A599-90473E7B4A32}"/>
              </a:ext>
            </a:extLst>
          </p:cNvPr>
          <p:cNvSpPr>
            <a:spLocks xmlns:a="http://schemas.openxmlformats.org/drawingml/2006/main" noGrp="1"/>
          </p:cNvSpPr>
          <p:nvPr/>
        </p:nvSpPr>
        <p:spPr>
          <a:xfrm xmlns:a="http://schemas.openxmlformats.org/drawingml/2006/main">
            <a:off x="552450" y="5905500"/>
            <a:ext cx="110871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0504D"/>
                </a:solidFill>
                <a:latin typeface="Inter"/>
                <a:ea typeface="Inter"/>
                <a:cs typeface="Inter"/>
              </a:defRPr>
            </a:pPr>
            <a:r>
              <a:rPr sz="1200" b="0">
                <a:solidFill>
                  <a:srgbClr val="50504D"/>
                </a:solidFill>
                <a:latin typeface="Inter"/>
                <a:ea typeface="Inter"/>
                <a:cs typeface="Inter"/>
              </a:rPr>
              <a:t>Record dates, campaign scope, metric definition, confidence, dependencies, action, owner and validation. The complete supported check transcription accompanies this sample.</a:t>
            </a:r>
          </a:p>
        </p:txBody>
      </p:sp>
    </p:spTree>
    <p:extLst>
      <p:ext uri="{BB962C8B-B14F-4D97-AF65-F5344CB8AC3E}">
        <p14:creationId xmlns:p14="http://schemas.microsoft.com/office/powerpoint/2010/main" val="570462176"/>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2026-09-20T17:07:06.7620000Z</dcterms:created>
  <dcterms:modified xsi:type="dcterms:W3CDTF">2026-09-20T17:07:06.7620000Z</dcterms:modified>
</coreProperties>
</file>